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576" r:id="rId3"/>
    <p:sldId id="257" r:id="rId4"/>
    <p:sldId id="583" r:id="rId5"/>
    <p:sldId id="726" r:id="rId6"/>
    <p:sldId id="264" r:id="rId7"/>
    <p:sldId id="572" r:id="rId8"/>
    <p:sldId id="728" r:id="rId9"/>
    <p:sldId id="260" r:id="rId10"/>
    <p:sldId id="417" r:id="rId11"/>
    <p:sldId id="418" r:id="rId12"/>
    <p:sldId id="720" r:id="rId13"/>
    <p:sldId id="578" r:id="rId14"/>
    <p:sldId id="268" r:id="rId15"/>
    <p:sldId id="579" r:id="rId16"/>
    <p:sldId id="721" r:id="rId17"/>
    <p:sldId id="316" r:id="rId18"/>
    <p:sldId id="722" r:id="rId19"/>
    <p:sldId id="284" r:id="rId20"/>
    <p:sldId id="575" r:id="rId21"/>
    <p:sldId id="588" r:id="rId22"/>
    <p:sldId id="717" r:id="rId23"/>
    <p:sldId id="310" r:id="rId24"/>
    <p:sldId id="313" r:id="rId25"/>
    <p:sldId id="718" r:id="rId26"/>
    <p:sldId id="719" r:id="rId27"/>
    <p:sldId id="716" r:id="rId28"/>
    <p:sldId id="715" r:id="rId29"/>
    <p:sldId id="724" r:id="rId30"/>
    <p:sldId id="320" r:id="rId31"/>
    <p:sldId id="292" r:id="rId32"/>
    <p:sldId id="445" r:id="rId33"/>
    <p:sldId id="585" r:id="rId34"/>
    <p:sldId id="723" r:id="rId35"/>
    <p:sldId id="731" r:id="rId36"/>
    <p:sldId id="269" r:id="rId37"/>
    <p:sldId id="725" r:id="rId38"/>
    <p:sldId id="574" r:id="rId3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Erik Röjerås" initials="LER" lastIdx="3" clrIdx="0">
    <p:extLst>
      <p:ext uri="{19B8F6BF-5375-455C-9EA6-DF929625EA0E}">
        <p15:presenceInfo xmlns:p15="http://schemas.microsoft.com/office/powerpoint/2012/main" userId="S::leo@skoview.onmicrosoft.com::d5ce87cb-0f2d-4009-8d1d-f085c276a2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2"/>
    <p:restoredTop sz="84082"/>
  </p:normalViewPr>
  <p:slideViewPr>
    <p:cSldViewPr snapToGrid="0" snapToObjects="1">
      <p:cViewPr varScale="1">
        <p:scale>
          <a:sx n="86" d="100"/>
          <a:sy n="86" d="100"/>
        </p:scale>
        <p:origin x="232" y="640"/>
      </p:cViewPr>
      <p:guideLst/>
    </p:cSldViewPr>
  </p:slideViewPr>
  <p:outlineViewPr>
    <p:cViewPr>
      <p:scale>
        <a:sx n="33" d="100"/>
        <a:sy n="33" d="100"/>
      </p:scale>
      <p:origin x="0" y="-179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3T14:24:05.685" idx="1">
    <p:pos x="10" y="10"/>
    <p:text>Jobba vidare med:</p:text>
    <p:extLst>
      <p:ext uri="{C676402C-5697-4E1C-873F-D02D1690AC5C}">
        <p15:threadingInfo xmlns:p15="http://schemas.microsoft.com/office/powerpoint/2012/main" timeZoneBias="-120"/>
      </p:ext>
    </p:extLst>
  </p:cm>
  <p:cm authorId="1" dt="2019-05-13T14:26:34.931" idx="2">
    <p:pos x="10" y="146"/>
    <p:text>Profiler (bilden)</p:text>
    <p:extLst>
      <p:ext uri="{C676402C-5697-4E1C-873F-D02D1690AC5C}">
        <p15:threadingInfo xmlns:p15="http://schemas.microsoft.com/office/powerpoint/2012/main" timeZoneBias="-120">
          <p15:parentCm authorId="1" idx="1"/>
        </p15:threadingInfo>
      </p:ext>
    </p:extLst>
  </p:cm>
  <p:cm authorId="1" dt="2019-05-13T14:26:50.863" idx="3">
    <p:pos x="10" y="282"/>
    <p:text>SMART (visa jag har den installerad)</p:text>
    <p:extLst>
      <p:ext uri="{C676402C-5697-4E1C-873F-D02D1690AC5C}">
        <p15:threadingInfo xmlns:p15="http://schemas.microsoft.com/office/powerpoint/2012/main" timeZoneBias="-120">
          <p15:parentCm authorId="1" idx="1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REST</a:t>
          </a:r>
          <a:endParaRPr lang="en-CA" b="1">
            <a:solidFill>
              <a:schemeClr val="tx1"/>
            </a:solidFill>
          </a:endParaRPr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 dirty="0">
            <a:solidFill>
              <a:schemeClr val="tx1"/>
            </a:solidFill>
          </a:endParaRPr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CB793150-1005-4DCB-B8AB-291B93FDE516}" type="presOf" srcId="{D1EB14A3-E50B-4C6B-8B85-FC2F1AA58ED5}" destId="{ECAE1A64-3C26-4CD0-8055-16154FF0361B}" srcOrd="0" destOrd="0" presId="urn:microsoft.com/office/officeart/2005/8/layout/matrix3"/>
    <dgm:cxn modelId="{C084747F-D7FF-4027-9386-0BC57A5B2819}" type="presOf" srcId="{1439D559-D189-4FF1-A4FB-F22A15A268D1}" destId="{B6C28692-8BAE-4E06-A3BE-9AAFCCA84D47}" srcOrd="0" destOrd="0" presId="urn:microsoft.com/office/officeart/2005/8/layout/matrix3"/>
    <dgm:cxn modelId="{E459CB80-AA3F-4E35-A0FA-F40BCD80E1A4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AC9E938D-B1C7-4364-BBE3-662D98A72C49}" type="presOf" srcId="{95D9FA2A-C5BC-4752-8E72-6799C0FBC1C6}" destId="{C9DED484-765B-4B50-9650-386C82457535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A972F1FA-F23B-442B-B359-B279E50DD31F}" type="presOf" srcId="{3E4F9D75-D5D8-4314-ACBD-27833A7F9B37}" destId="{0F528374-3DE1-4486-B71C-82DC73192314}" srcOrd="0" destOrd="0" presId="urn:microsoft.com/office/officeart/2005/8/layout/matrix3"/>
    <dgm:cxn modelId="{E92B8D69-78B4-4931-8590-9233EED7D9ED}" type="presParOf" srcId="{0F528374-3DE1-4486-B71C-82DC73192314}" destId="{7476B03F-5A87-4E08-A32E-D8B9821AFAB6}" srcOrd="0" destOrd="0" presId="urn:microsoft.com/office/officeart/2005/8/layout/matrix3"/>
    <dgm:cxn modelId="{65EA4D13-83CB-4ACD-BC88-8C43826BC0DF}" type="presParOf" srcId="{0F528374-3DE1-4486-B71C-82DC73192314}" destId="{ECAE1A64-3C26-4CD0-8055-16154FF0361B}" srcOrd="1" destOrd="0" presId="urn:microsoft.com/office/officeart/2005/8/layout/matrix3"/>
    <dgm:cxn modelId="{A335D79C-241D-4A3D-8997-0828D0E90E26}" type="presParOf" srcId="{0F528374-3DE1-4486-B71C-82DC73192314}" destId="{AA9D5778-9E54-41DB-BF3A-44486A11C644}" srcOrd="2" destOrd="0" presId="urn:microsoft.com/office/officeart/2005/8/layout/matrix3"/>
    <dgm:cxn modelId="{C5A17D08-B8A6-46EE-8231-692C4F03BB86}" type="presParOf" srcId="{0F528374-3DE1-4486-B71C-82DC73192314}" destId="{B6C28692-8BAE-4E06-A3BE-9AAFCCA84D47}" srcOrd="3" destOrd="0" presId="urn:microsoft.com/office/officeart/2005/8/layout/matrix3"/>
    <dgm:cxn modelId="{3F8417B2-A8E2-44EF-BDAD-32CE1CFA304D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Rest</a:t>
          </a:r>
          <a:endParaRPr lang="en-CA" b="1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4F9D75-D5D8-4314-ACBD-27833A7F9B37}" type="doc">
      <dgm:prSet loTypeId="urn:microsoft.com/office/officeart/2005/8/layout/matrix3" loCatId="matrix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5D9FA2A-C5BC-4752-8E72-6799C0FBC1C6}">
      <dgm:prSet phldrT="[Text]"/>
      <dgm:spPr>
        <a:solidFill>
          <a:schemeClr val="bg2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CA" b="1" dirty="0">
              <a:solidFill>
                <a:schemeClr val="tx1"/>
              </a:solidFill>
            </a:rPr>
            <a:t>Other</a:t>
          </a:r>
        </a:p>
      </dgm:t>
    </dgm:pt>
    <dgm:pt modelId="{2BCF00D6-D0C3-4AE9-8B23-962700DA1C8B}" type="sibTrans" cxnId="{35A55FD1-3029-4FBF-BF95-422C96E319DA}">
      <dgm:prSet/>
      <dgm:spPr/>
      <dgm:t>
        <a:bodyPr/>
        <a:lstStyle/>
        <a:p>
          <a:endParaRPr lang="en-CA"/>
        </a:p>
      </dgm:t>
    </dgm:pt>
    <dgm:pt modelId="{49F28D2E-2126-4D04-9687-6426AB810F19}" type="parTrans" cxnId="{35A55FD1-3029-4FBF-BF95-422C96E319DA}">
      <dgm:prSet/>
      <dgm:spPr/>
      <dgm:t>
        <a:bodyPr/>
        <a:lstStyle/>
        <a:p>
          <a:endParaRPr lang="en-CA"/>
        </a:p>
      </dgm:t>
    </dgm:pt>
    <dgm:pt modelId="{1439D559-D189-4FF1-A4FB-F22A15A268D1}">
      <dgm:prSet phldrT="[Text]"/>
      <dgm:spPr>
        <a:solidFill>
          <a:schemeClr val="accent5"/>
        </a:solidFill>
      </dgm:spPr>
      <dgm:t>
        <a:bodyPr/>
        <a:lstStyle/>
        <a:p>
          <a:r>
            <a:rPr lang="en-CA" b="1" dirty="0">
              <a:solidFill>
                <a:schemeClr val="tx1"/>
              </a:solidFill>
            </a:rPr>
            <a:t>Messages</a:t>
          </a:r>
        </a:p>
      </dgm:t>
    </dgm:pt>
    <dgm:pt modelId="{7B39829F-0B46-49C4-AB74-4092A4A67217}" type="sibTrans" cxnId="{4218ADCB-E1A6-4AB0-8A11-401F97C76E7B}">
      <dgm:prSet/>
      <dgm:spPr/>
      <dgm:t>
        <a:bodyPr/>
        <a:lstStyle/>
        <a:p>
          <a:endParaRPr lang="en-CA"/>
        </a:p>
      </dgm:t>
    </dgm:pt>
    <dgm:pt modelId="{5EE2399A-E4F7-46C2-AFD0-FCD2735CA036}" type="parTrans" cxnId="{4218ADCB-E1A6-4AB0-8A11-401F97C76E7B}">
      <dgm:prSet/>
      <dgm:spPr/>
      <dgm:t>
        <a:bodyPr/>
        <a:lstStyle/>
        <a:p>
          <a:endParaRPr lang="en-CA"/>
        </a:p>
      </dgm:t>
    </dgm:pt>
    <dgm:pt modelId="{B5E039F1-BBD9-49CA-AED0-167893AD4C2D}">
      <dgm:prSet phldrT="[Text]"/>
      <dgm:spPr>
        <a:solidFill>
          <a:schemeClr val="accent2"/>
        </a:solidFill>
      </dgm:spPr>
      <dgm:t>
        <a:bodyPr/>
        <a:lstStyle/>
        <a:p>
          <a:r>
            <a:rPr lang="en-CA" b="1" dirty="0">
              <a:solidFill>
                <a:schemeClr val="tx1"/>
              </a:solidFill>
            </a:rPr>
            <a:t>Documents</a:t>
          </a:r>
        </a:p>
      </dgm:t>
    </dgm:pt>
    <dgm:pt modelId="{F3471573-29BE-4F11-926F-9AE633D722FD}" type="sibTrans" cxnId="{4EBEE181-FD8C-45AF-80D6-5C9330225095}">
      <dgm:prSet/>
      <dgm:spPr/>
      <dgm:t>
        <a:bodyPr/>
        <a:lstStyle/>
        <a:p>
          <a:endParaRPr lang="en-CA"/>
        </a:p>
      </dgm:t>
    </dgm:pt>
    <dgm:pt modelId="{AD5A7BF3-3CE0-454D-9BF9-F3FC11CF370C}" type="parTrans" cxnId="{4EBEE181-FD8C-45AF-80D6-5C9330225095}">
      <dgm:prSet/>
      <dgm:spPr/>
      <dgm:t>
        <a:bodyPr/>
        <a:lstStyle/>
        <a:p>
          <a:endParaRPr lang="en-CA"/>
        </a:p>
      </dgm:t>
    </dgm:pt>
    <dgm:pt modelId="{D1EB14A3-E50B-4C6B-8B85-FC2F1AA58ED5}">
      <dgm:prSet phldrT="[Text]"/>
      <dgm:spPr/>
      <dgm:t>
        <a:bodyPr/>
        <a:lstStyle/>
        <a:p>
          <a:endParaRPr lang="en-CA" b="1">
            <a:solidFill>
              <a:schemeClr val="tx1"/>
            </a:solidFill>
          </a:endParaRPr>
        </a:p>
      </dgm:t>
    </dgm:pt>
    <dgm:pt modelId="{0BB29068-5E85-4EE8-91E1-2024FD512D06}" type="sibTrans" cxnId="{C9EEAB38-2F48-4E10-A546-FCDECE73A0B0}">
      <dgm:prSet/>
      <dgm:spPr/>
      <dgm:t>
        <a:bodyPr/>
        <a:lstStyle/>
        <a:p>
          <a:endParaRPr lang="en-CA"/>
        </a:p>
      </dgm:t>
    </dgm:pt>
    <dgm:pt modelId="{FDE3662D-EA8F-4B9A-8DA5-E4008DC5088C}" type="parTrans" cxnId="{C9EEAB38-2F48-4E10-A546-FCDECE73A0B0}">
      <dgm:prSet/>
      <dgm:spPr/>
      <dgm:t>
        <a:bodyPr/>
        <a:lstStyle/>
        <a:p>
          <a:endParaRPr lang="en-CA"/>
        </a:p>
      </dgm:t>
    </dgm:pt>
    <dgm:pt modelId="{0F528374-3DE1-4486-B71C-82DC73192314}" type="pres">
      <dgm:prSet presAssocID="{3E4F9D75-D5D8-4314-ACBD-27833A7F9B37}" presName="matrix" presStyleCnt="0">
        <dgm:presLayoutVars>
          <dgm:chMax val="1"/>
          <dgm:dir/>
          <dgm:resizeHandles val="exact"/>
        </dgm:presLayoutVars>
      </dgm:prSet>
      <dgm:spPr/>
    </dgm:pt>
    <dgm:pt modelId="{7476B03F-5A87-4E08-A32E-D8B9821AFAB6}" type="pres">
      <dgm:prSet presAssocID="{3E4F9D75-D5D8-4314-ACBD-27833A7F9B37}" presName="diamond" presStyleLbl="bgShp" presStyleIdx="0" presStyleCnt="1"/>
      <dgm:spPr/>
    </dgm:pt>
    <dgm:pt modelId="{ECAE1A64-3C26-4CD0-8055-16154FF0361B}" type="pres">
      <dgm:prSet presAssocID="{3E4F9D75-D5D8-4314-ACBD-27833A7F9B3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A9D5778-9E54-41DB-BF3A-44486A11C644}" type="pres">
      <dgm:prSet presAssocID="{3E4F9D75-D5D8-4314-ACBD-27833A7F9B3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6C28692-8BAE-4E06-A3BE-9AAFCCA84D47}" type="pres">
      <dgm:prSet presAssocID="{3E4F9D75-D5D8-4314-ACBD-27833A7F9B3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DED484-765B-4B50-9650-386C82457535}" type="pres">
      <dgm:prSet presAssocID="{3E4F9D75-D5D8-4314-ACBD-27833A7F9B3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EEAB38-2F48-4E10-A546-FCDECE73A0B0}" srcId="{3E4F9D75-D5D8-4314-ACBD-27833A7F9B37}" destId="{D1EB14A3-E50B-4C6B-8B85-FC2F1AA58ED5}" srcOrd="0" destOrd="0" parTransId="{FDE3662D-EA8F-4B9A-8DA5-E4008DC5088C}" sibTransId="{0BB29068-5E85-4EE8-91E1-2024FD512D06}"/>
    <dgm:cxn modelId="{01806245-986A-43DA-8AF3-D60DB26B67CB}" type="presOf" srcId="{95D9FA2A-C5BC-4752-8E72-6799C0FBC1C6}" destId="{C9DED484-765B-4B50-9650-386C82457535}" srcOrd="0" destOrd="0" presId="urn:microsoft.com/office/officeart/2005/8/layout/matrix3"/>
    <dgm:cxn modelId="{C3B48178-E20C-4F81-8B23-F7D5297FDBEF}" type="presOf" srcId="{D1EB14A3-E50B-4C6B-8B85-FC2F1AA58ED5}" destId="{ECAE1A64-3C26-4CD0-8055-16154FF0361B}" srcOrd="0" destOrd="0" presId="urn:microsoft.com/office/officeart/2005/8/layout/matrix3"/>
    <dgm:cxn modelId="{31E26179-641A-46A5-9832-149148926787}" type="presOf" srcId="{B5E039F1-BBD9-49CA-AED0-167893AD4C2D}" destId="{AA9D5778-9E54-41DB-BF3A-44486A11C644}" srcOrd="0" destOrd="0" presId="urn:microsoft.com/office/officeart/2005/8/layout/matrix3"/>
    <dgm:cxn modelId="{4EBEE181-FD8C-45AF-80D6-5C9330225095}" srcId="{3E4F9D75-D5D8-4314-ACBD-27833A7F9B37}" destId="{B5E039F1-BBD9-49CA-AED0-167893AD4C2D}" srcOrd="1" destOrd="0" parTransId="{AD5A7BF3-3CE0-454D-9BF9-F3FC11CF370C}" sibTransId="{F3471573-29BE-4F11-926F-9AE633D722FD}"/>
    <dgm:cxn modelId="{85122087-D62A-40A4-936E-A0C6D47D1A62}" type="presOf" srcId="{3E4F9D75-D5D8-4314-ACBD-27833A7F9B37}" destId="{0F528374-3DE1-4486-B71C-82DC73192314}" srcOrd="0" destOrd="0" presId="urn:microsoft.com/office/officeart/2005/8/layout/matrix3"/>
    <dgm:cxn modelId="{48532294-5668-4741-9A74-46F6326C5E53}" type="presOf" srcId="{1439D559-D189-4FF1-A4FB-F22A15A268D1}" destId="{B6C28692-8BAE-4E06-A3BE-9AAFCCA84D47}" srcOrd="0" destOrd="0" presId="urn:microsoft.com/office/officeart/2005/8/layout/matrix3"/>
    <dgm:cxn modelId="{4218ADCB-E1A6-4AB0-8A11-401F97C76E7B}" srcId="{3E4F9D75-D5D8-4314-ACBD-27833A7F9B37}" destId="{1439D559-D189-4FF1-A4FB-F22A15A268D1}" srcOrd="2" destOrd="0" parTransId="{5EE2399A-E4F7-46C2-AFD0-FCD2735CA036}" sibTransId="{7B39829F-0B46-49C4-AB74-4092A4A67217}"/>
    <dgm:cxn modelId="{35A55FD1-3029-4FBF-BF95-422C96E319DA}" srcId="{3E4F9D75-D5D8-4314-ACBD-27833A7F9B37}" destId="{95D9FA2A-C5BC-4752-8E72-6799C0FBC1C6}" srcOrd="3" destOrd="0" parTransId="{49F28D2E-2126-4D04-9687-6426AB810F19}" sibTransId="{2BCF00D6-D0C3-4AE9-8B23-962700DA1C8B}"/>
    <dgm:cxn modelId="{67069197-A45C-4E5F-B798-F2F96E1AB07D}" type="presParOf" srcId="{0F528374-3DE1-4486-B71C-82DC73192314}" destId="{7476B03F-5A87-4E08-A32E-D8B9821AFAB6}" srcOrd="0" destOrd="0" presId="urn:microsoft.com/office/officeart/2005/8/layout/matrix3"/>
    <dgm:cxn modelId="{DE7EC1CF-BE89-4F22-9E80-D832FCE87DB0}" type="presParOf" srcId="{0F528374-3DE1-4486-B71C-82DC73192314}" destId="{ECAE1A64-3C26-4CD0-8055-16154FF0361B}" srcOrd="1" destOrd="0" presId="urn:microsoft.com/office/officeart/2005/8/layout/matrix3"/>
    <dgm:cxn modelId="{6901F0E8-CCC2-41C7-BD22-FF8DDC968FFF}" type="presParOf" srcId="{0F528374-3DE1-4486-B71C-82DC73192314}" destId="{AA9D5778-9E54-41DB-BF3A-44486A11C644}" srcOrd="2" destOrd="0" presId="urn:microsoft.com/office/officeart/2005/8/layout/matrix3"/>
    <dgm:cxn modelId="{8AE93BF0-8414-4DCD-9AAE-9213651A9A6B}" type="presParOf" srcId="{0F528374-3DE1-4486-B71C-82DC73192314}" destId="{B6C28692-8BAE-4E06-A3BE-9AAFCCA84D47}" srcOrd="3" destOrd="0" presId="urn:microsoft.com/office/officeart/2005/8/layout/matrix3"/>
    <dgm:cxn modelId="{C06A2B79-2512-4E77-941C-131EE974E341}" type="presParOf" srcId="{0F528374-3DE1-4486-B71C-82DC73192314}" destId="{C9DED484-765B-4B50-9650-386C8245753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>
              <a:solidFill>
                <a:schemeClr val="tx1"/>
              </a:solidFill>
            </a:rPr>
            <a:t>REST</a:t>
          </a:r>
          <a:endParaRPr lang="en-CA" sz="4300" b="1" kern="1200">
            <a:solidFill>
              <a:schemeClr val="tx1"/>
            </a:solidFill>
          </a:endParaRPr>
        </a:p>
      </dsp:txBody>
      <dsp:txXfrm>
        <a:off x="1479451" y="463451"/>
        <a:ext cx="1430218" cy="1430218"/>
      </dsp:txXfrm>
    </dsp:sp>
    <dsp:sp modelId="{AA9D5778-9E54-41DB-BF3A-44486A11C644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300" b="1" kern="1200" dirty="0">
            <a:solidFill>
              <a:schemeClr val="tx1"/>
            </a:solidFill>
          </a:endParaRPr>
        </a:p>
      </dsp:txBody>
      <dsp:txXfrm>
        <a:off x="3186331" y="463451"/>
        <a:ext cx="1430218" cy="1430218"/>
      </dsp:txXfrm>
    </dsp:sp>
    <dsp:sp modelId="{B6C28692-8BAE-4E06-A3BE-9AAFCCA84D4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300" b="1" kern="1200" dirty="0">
            <a:solidFill>
              <a:schemeClr val="tx1"/>
            </a:solidFill>
          </a:endParaRPr>
        </a:p>
      </dsp:txBody>
      <dsp:txXfrm>
        <a:off x="1479451" y="2170331"/>
        <a:ext cx="1430218" cy="1430218"/>
      </dsp:txXfrm>
    </dsp:sp>
    <dsp:sp modelId="{C9DED484-765B-4B50-9650-386C82457535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300" b="1" kern="1200" dirty="0">
            <a:solidFill>
              <a:schemeClr val="tx1"/>
            </a:solidFill>
          </a:endParaRPr>
        </a:p>
      </dsp:txBody>
      <dsp:txXfrm>
        <a:off x="3186331" y="2170331"/>
        <a:ext cx="1430218" cy="1430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295938" y="0"/>
          <a:ext cx="2690333" cy="2690333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551519" y="255581"/>
          <a:ext cx="1049229" cy="104922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>
              <a:solidFill>
                <a:schemeClr val="tx1"/>
              </a:solidFill>
            </a:rPr>
            <a:t>Rest</a:t>
          </a:r>
          <a:endParaRPr lang="en-CA" sz="3100" b="1" kern="1200">
            <a:solidFill>
              <a:schemeClr val="tx1"/>
            </a:solidFill>
          </a:endParaRPr>
        </a:p>
      </dsp:txBody>
      <dsp:txXfrm>
        <a:off x="602738" y="306800"/>
        <a:ext cx="946791" cy="946791"/>
      </dsp:txXfrm>
    </dsp:sp>
    <dsp:sp modelId="{AA9D5778-9E54-41DB-BF3A-44486A11C644}">
      <dsp:nvSpPr>
        <dsp:cNvPr id="0" name=""/>
        <dsp:cNvSpPr/>
      </dsp:nvSpPr>
      <dsp:spPr>
        <a:xfrm>
          <a:off x="1681459" y="255581"/>
          <a:ext cx="1049229" cy="1049229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100" b="1" kern="1200">
            <a:solidFill>
              <a:schemeClr val="tx1"/>
            </a:solidFill>
          </a:endParaRPr>
        </a:p>
      </dsp:txBody>
      <dsp:txXfrm>
        <a:off x="1732678" y="306800"/>
        <a:ext cx="946791" cy="946791"/>
      </dsp:txXfrm>
    </dsp:sp>
    <dsp:sp modelId="{B6C28692-8BAE-4E06-A3BE-9AAFCCA84D47}">
      <dsp:nvSpPr>
        <dsp:cNvPr id="0" name=""/>
        <dsp:cNvSpPr/>
      </dsp:nvSpPr>
      <dsp:spPr>
        <a:xfrm>
          <a:off x="551519" y="1385521"/>
          <a:ext cx="1049229" cy="1049229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100" b="1" kern="1200">
            <a:solidFill>
              <a:schemeClr val="tx1"/>
            </a:solidFill>
          </a:endParaRPr>
        </a:p>
      </dsp:txBody>
      <dsp:txXfrm>
        <a:off x="602738" y="1436740"/>
        <a:ext cx="946791" cy="946791"/>
      </dsp:txXfrm>
    </dsp:sp>
    <dsp:sp modelId="{C9DED484-765B-4B50-9650-386C82457535}">
      <dsp:nvSpPr>
        <dsp:cNvPr id="0" name=""/>
        <dsp:cNvSpPr/>
      </dsp:nvSpPr>
      <dsp:spPr>
        <a:xfrm>
          <a:off x="1681459" y="1385521"/>
          <a:ext cx="1049229" cy="1049229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3100" b="1" kern="1200">
            <a:solidFill>
              <a:schemeClr val="tx1"/>
            </a:solidFill>
          </a:endParaRPr>
        </a:p>
      </dsp:txBody>
      <dsp:txXfrm>
        <a:off x="1732678" y="1436740"/>
        <a:ext cx="946791" cy="946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6B03F-5A87-4E08-A32E-D8B9821AFAB6}">
      <dsp:nvSpPr>
        <dsp:cNvPr id="0" name=""/>
        <dsp:cNvSpPr/>
      </dsp:nvSpPr>
      <dsp:spPr>
        <a:xfrm>
          <a:off x="295938" y="0"/>
          <a:ext cx="2690333" cy="2690333"/>
        </a:xfrm>
        <a:prstGeom prst="diamond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ECAE1A64-3C26-4CD0-8055-16154FF0361B}">
      <dsp:nvSpPr>
        <dsp:cNvPr id="0" name=""/>
        <dsp:cNvSpPr/>
      </dsp:nvSpPr>
      <dsp:spPr>
        <a:xfrm>
          <a:off x="551519" y="255581"/>
          <a:ext cx="1049229" cy="104922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b="1" kern="1200">
            <a:solidFill>
              <a:schemeClr val="tx1"/>
            </a:solidFill>
          </a:endParaRPr>
        </a:p>
      </dsp:txBody>
      <dsp:txXfrm>
        <a:off x="602738" y="306800"/>
        <a:ext cx="946791" cy="946791"/>
      </dsp:txXfrm>
    </dsp:sp>
    <dsp:sp modelId="{AA9D5778-9E54-41DB-BF3A-44486A11C644}">
      <dsp:nvSpPr>
        <dsp:cNvPr id="0" name=""/>
        <dsp:cNvSpPr/>
      </dsp:nvSpPr>
      <dsp:spPr>
        <a:xfrm>
          <a:off x="1681459" y="255581"/>
          <a:ext cx="1049229" cy="1049229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>
              <a:solidFill>
                <a:schemeClr val="tx1"/>
              </a:solidFill>
            </a:rPr>
            <a:t>Documents</a:t>
          </a:r>
        </a:p>
      </dsp:txBody>
      <dsp:txXfrm>
        <a:off x="1732678" y="306800"/>
        <a:ext cx="946791" cy="946791"/>
      </dsp:txXfrm>
    </dsp:sp>
    <dsp:sp modelId="{B6C28692-8BAE-4E06-A3BE-9AAFCCA84D47}">
      <dsp:nvSpPr>
        <dsp:cNvPr id="0" name=""/>
        <dsp:cNvSpPr/>
      </dsp:nvSpPr>
      <dsp:spPr>
        <a:xfrm>
          <a:off x="551519" y="1385521"/>
          <a:ext cx="1049229" cy="1049229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>
              <a:solidFill>
                <a:schemeClr val="tx1"/>
              </a:solidFill>
            </a:rPr>
            <a:t>Messages</a:t>
          </a:r>
        </a:p>
      </dsp:txBody>
      <dsp:txXfrm>
        <a:off x="602738" y="1436740"/>
        <a:ext cx="946791" cy="946791"/>
      </dsp:txXfrm>
    </dsp:sp>
    <dsp:sp modelId="{C9DED484-765B-4B50-9650-386C82457535}">
      <dsp:nvSpPr>
        <dsp:cNvPr id="0" name=""/>
        <dsp:cNvSpPr/>
      </dsp:nvSpPr>
      <dsp:spPr>
        <a:xfrm>
          <a:off x="1681459" y="1385521"/>
          <a:ext cx="1049229" cy="1049229"/>
        </a:xfrm>
        <a:prstGeom prst="roundRect">
          <a:avLst/>
        </a:prstGeom>
        <a:solidFill>
          <a:schemeClr val="bg2"/>
        </a:solidFill>
        <a:ln>
          <a:solidFill>
            <a:schemeClr val="accent4"/>
          </a:solidFill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b="1" kern="1200" dirty="0">
              <a:solidFill>
                <a:schemeClr val="tx1"/>
              </a:solidFill>
            </a:rPr>
            <a:t>Other</a:t>
          </a:r>
        </a:p>
      </dsp:txBody>
      <dsp:txXfrm>
        <a:off x="1732678" y="1436740"/>
        <a:ext cx="946791" cy="946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6E856-4B97-E041-B73D-51D0D1FADDF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1BB1A-0B92-4245-82FC-F506D9451D7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333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2408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2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5197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63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654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6921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60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52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24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0916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753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631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1957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2400" noProof="0" dirty="0"/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1281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5570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2D5FE-85CA-40E6-8273-48A5F35DE01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45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6513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488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9232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4810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4598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66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5431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2848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669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454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9907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81161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372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3311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501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0794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953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F50BE-48AE-4332-BF46-C112AB8C5E91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4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77777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41BB1A-0B92-4245-82FC-F506D9451D75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63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C187-1C0B-4D45-A3FB-D67A178F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9F4FD-7C78-6248-A1AF-88A4DDE25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91697-7ECF-DF4B-891B-B8D167CC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27B2A-DD72-6E4E-B5EF-77D4B1064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4FAC3-BAF4-7D44-A2BA-A0995F8C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565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157B-237C-D347-8E8F-A6CC17DD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E8B1A-2F57-8E41-A21A-2579E4DF6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0966B-5D6A-E942-94DA-5EC1A463C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A27C-BD8B-4C49-ACCA-2EE950188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0D6D-F6E5-0847-8AB8-CB9F5D46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924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3FF2ED-0B24-0841-850A-2DC1E1F9D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62F9B-7D89-F54D-BAF8-198EBFC3A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8455F-05B0-C04D-8114-4BF39A20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B19E-64E6-B64A-8AB4-210B4A1F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543A6-8E7A-BA40-BF63-55174F6E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1117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håll-1 k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Klicka här för att ändra format</a:t>
            </a:r>
            <a:endParaRPr lang="en-US" dirty="0"/>
          </a:p>
        </p:txBody>
      </p:sp>
      <p:sp>
        <p:nvSpPr>
          <p:cNvPr id="7" name="Platshållare för innehåll 6"/>
          <p:cNvSpPr>
            <a:spLocks noGrp="1"/>
          </p:cNvSpPr>
          <p:nvPr>
            <p:ph sz="quarter" idx="14" hasCustomPrompt="1"/>
          </p:nvPr>
        </p:nvSpPr>
        <p:spPr>
          <a:xfrm>
            <a:off x="1344085" y="1401764"/>
            <a:ext cx="9503833" cy="4943475"/>
          </a:xfrm>
        </p:spPr>
        <p:txBody>
          <a:bodyPr/>
          <a:lstStyle/>
          <a:p>
            <a:pPr lvl="0"/>
            <a:r>
              <a:rPr lang="en-US"/>
              <a:t>Klicka här för att ändra format på bakgrundstexten</a:t>
            </a:r>
          </a:p>
          <a:p>
            <a:pPr lvl="1"/>
            <a:r>
              <a:rPr lang="en-US"/>
              <a:t>Nivå två</a:t>
            </a:r>
          </a:p>
          <a:p>
            <a:pPr lvl="2"/>
            <a:r>
              <a:rPr lang="en-US"/>
              <a:t>Nivå tre</a:t>
            </a:r>
          </a:p>
          <a:p>
            <a:pPr lvl="3"/>
            <a:r>
              <a:rPr lang="en-US"/>
              <a:t>Nivå fyra</a:t>
            </a:r>
          </a:p>
          <a:p>
            <a:pPr lvl="4"/>
            <a:r>
              <a:rPr lang="en-US"/>
              <a:t>Nivå fem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78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38DF-1775-BA4A-AD55-8F4B1EF9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3199D-3918-9545-81A9-510656A3C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BF1CF-844D-DD47-B657-AB3F5138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E521-937E-B741-9741-B01D9B1C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06104-AEBC-8F44-8BA5-0626E23D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407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F1E51-A5BC-AC4C-AF00-70A91F07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B5C0E-1F71-2840-BCD6-68A9F3584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BD06E-8CAE-FD45-BA07-65CB188A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0BC5E-2BFE-D24F-BAE6-AF5F20524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525EA-E37C-A44E-BEF8-D48A8DC2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74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C505-2FFF-7341-AEC0-65FDF6DB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7D408-AC29-CF4A-B95F-225018498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549E0-EA79-9943-8EB0-CBFE1BC2E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95761-45F1-C648-9E1B-3AF05C84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A4DEF-FE8C-CB42-B7D3-3E68FE27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D94D8-696F-724D-BB91-371A29F29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9036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41F0-5E4A-BC43-9817-8BE6AABD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57F7D-FB72-A24C-9E1A-38CFDBDF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EB61E-159E-1544-8D76-8DF36A117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3D5D4-6B8D-634B-BDDA-1E5EC787A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75DD1-7083-6F43-BA3D-1AB2DA76D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4B3090-CF18-D344-A291-9D70E4D07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D7F8B1-9296-5046-80F8-1F9F52B95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75EE2-342D-6148-A17E-5D6D78E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909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DCBC9-2AAD-494B-BFD0-8EE4C354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BE910-FCDD-9040-B24C-621D2743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0B84F-479A-B640-8954-C16132491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30CB1-E833-A24F-ACA5-86DD2E19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8571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9A09C-A49B-E54A-9C87-A090C5BDB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C8F0C-90F6-B54B-BCE9-934998C0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305D2-AC53-8944-B4C9-B2EEBE1A7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63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9083-9C14-FD46-936F-2CD0F48E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7F6E1-A2E3-384C-A21F-684FA5D62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0B1FF-27E0-8B40-B5F1-30D64406A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F2D7A-39F0-7345-AF17-9F986F011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47A92-138A-0F41-92D0-DD84B263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11288-C374-8B4E-A95F-65BD6A7B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0971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2156-80E4-0F4E-B2AB-D67264F22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8AF789-67E5-954F-9576-823BB0BC7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D1687-F93E-BC41-8023-7ED6C56F7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1AC24-995C-C142-A77F-F7F7A7D13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40861-CBA4-0F4D-B395-E8483540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74AD2-518A-CC43-AB0D-6EA2F85F6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273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1F385C-4630-D045-8D67-6BE135BAC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CAE48-9DF3-904D-8288-FB81B780F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DD814-0264-394E-9CC7-5F7C381F4D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C5C35-0A15-9E46-9CB4-C3FFE0CCC59A}" type="datetimeFigureOut">
              <a:rPr lang="sv-SE" smtClean="0"/>
              <a:t>2019-05-20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48E36-1EC9-5A45-8BDE-B4A05248A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912FC-492A-1943-83C7-ED1BE25DC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819F9-58D6-0342-A16A-5BE0CCBA5D6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832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resourcelist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patien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org/fhir/Statu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l7.org/fhir/security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ocalhost:4003/baseDstu3/Patient?_format=js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vonk.fire.ly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hyperlink" Target="https://smarthealthit.org/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hat.fhir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3/baseDstu3/Patient?_format=json" TargetMode="External"/><Relationship Id="rId7" Type="http://schemas.openxmlformats.org/officeDocument/2006/relationships/hyperlink" Target="http://localhost:4003/baseDstu3/Patient?birthdate=1959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4003/baseDstu3/Patient?name=robert" TargetMode="External"/><Relationship Id="rId5" Type="http://schemas.openxmlformats.org/officeDocument/2006/relationships/hyperlink" Target="http://localhost:4003/baseDstu3/Practitioner/smart-Practitioner-72080416?_format=json" TargetMode="External"/><Relationship Id="rId4" Type="http://schemas.openxmlformats.org/officeDocument/2006/relationships/hyperlink" Target="http://localhost:4003/baseDstu3/Patient/smart-1137192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hl7.org/display/FHIR" TargetMode="External"/><Relationship Id="rId13" Type="http://schemas.openxmlformats.org/officeDocument/2006/relationships/hyperlink" Target="https://vitalis.nu/programs/hl7-fhir-i-den-nationella-samverkansarkitekturen-2/" TargetMode="External"/><Relationship Id="rId3" Type="http://schemas.openxmlformats.org/officeDocument/2006/relationships/hyperlink" Target="http://wiki.hl7.org/?title=FHIR" TargetMode="External"/><Relationship Id="rId7" Type="http://schemas.openxmlformats.org/officeDocument/2006/relationships/hyperlink" Target="https://www.hl7.org/fhir/profiling.html" TargetMode="External"/><Relationship Id="rId12" Type="http://schemas.openxmlformats.org/officeDocument/2006/relationships/hyperlink" Target="https://riv-ta.atlassian.net/wiki/spaces/RTA/pages/513114262/RIVTA+on+FHIR+-+PoC-rapport" TargetMode="External"/><Relationship Id="rId17" Type="http://schemas.openxmlformats.org/officeDocument/2006/relationships/image" Target="../media/image33.png"/><Relationship Id="rId2" Type="http://schemas.openxmlformats.org/officeDocument/2006/relationships/hyperlink" Target="http://hl7.org/fhir" TargetMode="External"/><Relationship Id="rId16" Type="http://schemas.openxmlformats.org/officeDocument/2006/relationships/hyperlink" Target="http://docs.smarthealthi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.fhir.org/#narrow/stream/194447-nordics" TargetMode="External"/><Relationship Id="rId11" Type="http://schemas.openxmlformats.org/officeDocument/2006/relationships/hyperlink" Target="https://gallery.smarthealthit.org/" TargetMode="External"/><Relationship Id="rId5" Type="http://schemas.openxmlformats.org/officeDocument/2006/relationships/hyperlink" Target="https://chat.fhir.org/#narrow/stream/179267-Sweden-on.20FHIR" TargetMode="External"/><Relationship Id="rId15" Type="http://schemas.openxmlformats.org/officeDocument/2006/relationships/hyperlink" Target="https://vonk.fire.ly/" TargetMode="External"/><Relationship Id="rId10" Type="http://schemas.openxmlformats.org/officeDocument/2006/relationships/hyperlink" Target="https://github.com/furore-fhir/fhirstarters" TargetMode="External"/><Relationship Id="rId4" Type="http://schemas.openxmlformats.org/officeDocument/2006/relationships/hyperlink" Target="http://chat.fhir.org/" TargetMode="External"/><Relationship Id="rId9" Type="http://schemas.openxmlformats.org/officeDocument/2006/relationships/hyperlink" Target="https://smarthealthit.org/" TargetMode="External"/><Relationship Id="rId14" Type="http://schemas.openxmlformats.org/officeDocument/2006/relationships/hyperlink" Target="https://github.com/FHIR/documents/tree/master/presentation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003/baseDstu3/Pati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CE9C-2090-E443-8710-9CAAB0E42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                </a:t>
            </a:r>
            <a:r>
              <a:rPr lang="sv-SE" dirty="0" err="1"/>
              <a:t>Oversikt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6DFBD-D020-B945-98BE-A670381273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/>
              <a:t>Lars Erik Röjerås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D6F95-6206-6847-808F-086B623E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915" y="1773239"/>
            <a:ext cx="3863442" cy="16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Några</a:t>
            </a:r>
            <a:r>
              <a:rPr lang="en-US"/>
              <a:t> </a:t>
            </a:r>
            <a:r>
              <a:rPr lang="en-US" err="1"/>
              <a:t>användningsområden</a:t>
            </a:r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0D6688-4DC7-624B-B300-992906232B1A}"/>
              </a:ext>
            </a:extLst>
          </p:cNvPr>
          <p:cNvGrpSpPr/>
          <p:nvPr/>
        </p:nvGrpSpPr>
        <p:grpSpPr>
          <a:xfrm>
            <a:off x="2522240" y="2480788"/>
            <a:ext cx="2232248" cy="2496278"/>
            <a:chOff x="4943872" y="1844824"/>
            <a:chExt cx="2232248" cy="2496278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359996" y="3151589"/>
              <a:ext cx="1440160" cy="96010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24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Journal-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24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system</a:t>
              </a: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flipV="1">
              <a:off x="5576020" y="2503518"/>
              <a:ext cx="0" cy="648071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 bwMode="auto">
            <a:xfrm>
              <a:off x="4943872" y="1844824"/>
              <a:ext cx="2232248" cy="2496278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nl-NL" sz="2400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5978872" y="2499507"/>
              <a:ext cx="936104" cy="69164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14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512396" y="2006890"/>
              <a:ext cx="1024780" cy="5316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2400" b="1" dirty="0">
                  <a:solidFill>
                    <a:schemeClr val="tx1"/>
                  </a:solidFill>
                  <a:latin typeface="Arial" charset="0"/>
                  <a:cs typeface="Arial" charset="0"/>
                </a:rPr>
                <a:t>App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6D938D-4879-5340-A4C0-960E58D27E65}"/>
              </a:ext>
            </a:extLst>
          </p:cNvPr>
          <p:cNvGrpSpPr/>
          <p:nvPr/>
        </p:nvGrpSpPr>
        <p:grpSpPr>
          <a:xfrm>
            <a:off x="7437512" y="2144322"/>
            <a:ext cx="2232248" cy="3169209"/>
            <a:chOff x="7805557" y="2721464"/>
            <a:chExt cx="2232248" cy="3169209"/>
          </a:xfrm>
        </p:grpSpPr>
        <p:sp>
          <p:nvSpPr>
            <p:cNvPr id="35" name="Rectangle 34"/>
            <p:cNvSpPr/>
            <p:nvPr/>
          </p:nvSpPr>
          <p:spPr bwMode="auto">
            <a:xfrm>
              <a:off x="7805557" y="2721464"/>
              <a:ext cx="2232248" cy="3169209"/>
            </a:xfrm>
            <a:prstGeom prst="rect">
              <a:avLst/>
            </a:prstGeom>
            <a:noFill/>
            <a:ln cap="rnd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nl-NL" sz="2400" b="1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8225491" y="4306069"/>
              <a:ext cx="1440160" cy="59563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1600" err="1">
                  <a:solidFill>
                    <a:schemeClr val="tx1"/>
                  </a:solidFill>
                  <a:latin typeface="Arial" charset="0"/>
                  <a:cs typeface="Arial" charset="0"/>
                </a:rPr>
                <a:t>Comm</a:t>
              </a:r>
              <a:r>
                <a:rPr lang="nl-NL" sz="1600">
                  <a:solidFill>
                    <a:schemeClr val="tx1"/>
                  </a:solidFill>
                  <a:latin typeface="Arial" charset="0"/>
                  <a:cs typeface="Arial" charset="0"/>
                </a:rPr>
                <a:t>.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1600">
                  <a:solidFill>
                    <a:schemeClr val="tx1"/>
                  </a:solidFill>
                  <a:latin typeface="Arial" charset="0"/>
                  <a:cs typeface="Arial" charset="0"/>
                </a:rPr>
                <a:t>Interface</a:t>
              </a:r>
              <a:endParaRPr lang="nl-NL" sz="1600" b="1">
                <a:solidFill>
                  <a:schemeClr val="tx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8229600" y="4900557"/>
              <a:ext cx="1440160" cy="7234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2400" b="1">
                  <a:solidFill>
                    <a:schemeClr val="tx1"/>
                  </a:solidFill>
                  <a:latin typeface="Arial" charset="0"/>
                  <a:cs typeface="Arial" charset="0"/>
                </a:rPr>
                <a:t>DB</a:t>
              </a:r>
            </a:p>
          </p:txBody>
        </p:sp>
        <p:cxnSp>
          <p:nvCxnSpPr>
            <p:cNvPr id="39" name="Straight Connector 38"/>
            <p:cNvCxnSpPr>
              <a:stCxn id="37" idx="0"/>
              <a:endCxn id="40" idx="4"/>
            </p:cNvCxnSpPr>
            <p:nvPr/>
          </p:nvCxnSpPr>
          <p:spPr bwMode="auto">
            <a:xfrm flipV="1">
              <a:off x="8945571" y="3728927"/>
              <a:ext cx="0" cy="57714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 bwMode="auto">
            <a:xfrm>
              <a:off x="8477519" y="3037284"/>
              <a:ext cx="936104" cy="691643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nl-NL" sz="1400" b="1">
                  <a:solidFill>
                    <a:srgbClr val="FFFFFF"/>
                  </a:solidFill>
                  <a:latin typeface="Arial" charset="0"/>
                  <a:cs typeface="Arial" charset="0"/>
                </a:rPr>
                <a:t>FHIR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97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Åtkomst till gemensamt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143672" y="3933056"/>
            <a:ext cx="5760640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Datalager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 / </a:t>
            </a:r>
            <a:r>
              <a:rPr lang="en-US" sz="2400" b="1" dirty="0" err="1">
                <a:solidFill>
                  <a:schemeClr val="tx1"/>
                </a:solidFill>
                <a:latin typeface="Arial" charset="0"/>
                <a:cs typeface="Arial" charset="0"/>
              </a:rPr>
              <a:t>Journalsystem</a:t>
            </a:r>
            <a:endParaRPr lang="en-US" sz="2400" b="1" dirty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5879976" y="2503518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>
            <a:off x="2783632" y="3645025"/>
            <a:ext cx="6400378" cy="1800200"/>
          </a:xfrm>
          <a:prstGeom prst="rect">
            <a:avLst/>
          </a:prstGeom>
          <a:noFill/>
          <a:ln cap="rnd"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FFFFFF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791200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21322" y="1967856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PAS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847084" y="1988841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latin typeface="Arial" charset="0"/>
                <a:cs typeface="Arial" charset="0"/>
              </a:rPr>
              <a:t>LIMS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5143228" y="1988841"/>
            <a:ext cx="1024780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chemeClr val="tx1"/>
                </a:solidFill>
                <a:latin typeface="Arial" charset="0"/>
                <a:cs typeface="Arial" charset="0"/>
              </a:rPr>
              <a:t>PACS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511380" y="1988841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App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383588" y="1988841"/>
            <a:ext cx="1600844" cy="53165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</a:rPr>
              <a:t>RTP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2351584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3677346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5" name="Can 24"/>
          <p:cNvSpPr/>
          <p:nvPr/>
        </p:nvSpPr>
        <p:spPr bwMode="auto">
          <a:xfrm>
            <a:off x="5015880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26" name="Can 25"/>
          <p:cNvSpPr/>
          <p:nvPr/>
        </p:nvSpPr>
        <p:spPr bwMode="auto">
          <a:xfrm>
            <a:off x="7565778" y="2420888"/>
            <a:ext cx="618454" cy="57606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7311802" y="2520491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 bwMode="auto">
          <a:xfrm flipV="1">
            <a:off x="8760296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 bwMode="auto">
          <a:xfrm>
            <a:off x="7176120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8688288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4583832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3287688" y="2492896"/>
            <a:ext cx="0" cy="142953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 bwMode="auto">
          <a:xfrm>
            <a:off x="4511824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  <p:sp>
        <p:nvSpPr>
          <p:cNvPr id="35" name="Oval 34"/>
          <p:cNvSpPr/>
          <p:nvPr/>
        </p:nvSpPr>
        <p:spPr bwMode="auto">
          <a:xfrm>
            <a:off x="3143672" y="3118358"/>
            <a:ext cx="936104" cy="6916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  <a:latin typeface="Arial" charset="0"/>
                <a:cs typeface="Arial" charset="0"/>
              </a:rPr>
              <a:t>FHIR</a:t>
            </a:r>
          </a:p>
        </p:txBody>
      </p:sp>
    </p:spTree>
    <p:extLst>
      <p:ext uri="{BB962C8B-B14F-4D97-AF65-F5344CB8AC3E}">
        <p14:creationId xmlns:p14="http://schemas.microsoft.com/office/powerpoint/2010/main" val="345847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Bakgrund</a:t>
            </a:r>
          </a:p>
          <a:p>
            <a:r>
              <a:rPr lang="sv-SE"/>
              <a:t>Kommunikation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Syntax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Informatik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Utveckling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Vad gör vi i Sverige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BC5674-7DC1-7746-A481-40C31EF5D63D}"/>
              </a:ext>
            </a:extLst>
          </p:cNvPr>
          <p:cNvSpPr/>
          <p:nvPr/>
        </p:nvSpPr>
        <p:spPr>
          <a:xfrm>
            <a:off x="327378" y="2223911"/>
            <a:ext cx="3612444" cy="17384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467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D521-E983-B544-A60C-290E262F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E5E84E-7B74-6A4B-A15B-4E76A21E9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038865"/>
            <a:ext cx="10515600" cy="4209535"/>
          </a:xfrm>
        </p:spPr>
        <p:txBody>
          <a:bodyPr/>
          <a:lstStyle/>
          <a:p>
            <a:r>
              <a:rPr lang="sv-SE" dirty="0" err="1"/>
              <a:t>Representational</a:t>
            </a:r>
            <a:r>
              <a:rPr lang="sv-SE" dirty="0"/>
              <a:t> State Transfer</a:t>
            </a:r>
          </a:p>
          <a:p>
            <a:r>
              <a:rPr lang="sv-SE" dirty="0"/>
              <a:t>Enkel, webbaserad, kommunikation</a:t>
            </a:r>
          </a:p>
          <a:p>
            <a:r>
              <a:rPr lang="sv-SE" noProof="0" dirty="0"/>
              <a:t>Stateless</a:t>
            </a:r>
          </a:p>
          <a:p>
            <a:r>
              <a:rPr lang="sv-SE" baseline="0" dirty="0"/>
              <a:t>Nyttjar</a:t>
            </a:r>
            <a:r>
              <a:rPr lang="sv-SE" baseline="0" noProof="0" dirty="0"/>
              <a:t> HTTP: GET, POST, etc.</a:t>
            </a:r>
          </a:p>
          <a:p>
            <a:r>
              <a:rPr lang="sv-SE" noProof="0" dirty="0"/>
              <a:t>Fördefinierade operationer (CRUD)</a:t>
            </a:r>
          </a:p>
          <a:p>
            <a:pPr lvl="1"/>
            <a:r>
              <a:rPr lang="sv-SE" noProof="0" dirty="0" err="1"/>
              <a:t>Create</a:t>
            </a:r>
            <a:endParaRPr lang="sv-SE" noProof="0" dirty="0"/>
          </a:p>
          <a:p>
            <a:pPr lvl="1"/>
            <a:r>
              <a:rPr lang="sv-SE" noProof="0" dirty="0"/>
              <a:t>Read</a:t>
            </a:r>
          </a:p>
          <a:p>
            <a:pPr lvl="1"/>
            <a:r>
              <a:rPr lang="sv-SE" noProof="0" dirty="0" err="1"/>
              <a:t>Update</a:t>
            </a:r>
            <a:endParaRPr lang="sv-SE" dirty="0"/>
          </a:p>
          <a:p>
            <a:pPr lvl="1"/>
            <a:r>
              <a:rPr lang="sv-SE" noProof="0" dirty="0" err="1"/>
              <a:t>Delete</a:t>
            </a:r>
            <a:endParaRPr lang="sv-SE" noProof="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DE7A44-1E94-8545-89B5-A306B49EEA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087986"/>
              </p:ext>
            </p:extLst>
          </p:nvPr>
        </p:nvGraphicFramePr>
        <p:xfrm>
          <a:off x="6889013" y="102790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445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Egenskaper</a:t>
            </a:r>
            <a:r>
              <a:rPr lang="en-US" noProof="0" dirty="0"/>
              <a:t>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noProof="0" dirty="0"/>
              <a:t>E</a:t>
            </a:r>
            <a:r>
              <a:rPr lang="sv-SE" dirty="0" err="1"/>
              <a:t>nkel</a:t>
            </a:r>
            <a:r>
              <a:rPr lang="sv-SE" dirty="0"/>
              <a:t> att använda</a:t>
            </a:r>
            <a:endParaRPr lang="sv-SE" noProof="0" dirty="0"/>
          </a:p>
          <a:p>
            <a:pPr lvl="1"/>
            <a:r>
              <a:rPr lang="sv-SE" dirty="0"/>
              <a:t>I grunden behövs bara en webbläsare</a:t>
            </a:r>
            <a:endParaRPr lang="sv-SE" noProof="0" dirty="0"/>
          </a:p>
          <a:p>
            <a:r>
              <a:rPr lang="sv-SE" dirty="0"/>
              <a:t>För mindre datamängder</a:t>
            </a:r>
            <a:endParaRPr lang="sv-SE" noProof="0" dirty="0"/>
          </a:p>
          <a:p>
            <a:r>
              <a:rPr lang="sv-SE" noProof="0" dirty="0"/>
              <a:t>Fokus </a:t>
            </a:r>
            <a:r>
              <a:rPr lang="sv-SE" dirty="0"/>
              <a:t>på</a:t>
            </a:r>
            <a:r>
              <a:rPr lang="sv-SE" noProof="0" dirty="0"/>
              <a:t> CRUD operationer</a:t>
            </a:r>
          </a:p>
          <a:p>
            <a:pPr lvl="1"/>
            <a:r>
              <a:rPr lang="sv-SE" dirty="0"/>
              <a:t>Stöd även för prenumerationer</a:t>
            </a:r>
            <a:endParaRPr lang="sv-SE" noProof="0" dirty="0"/>
          </a:p>
          <a:p>
            <a:r>
              <a:rPr lang="sv-SE" dirty="0"/>
              <a:t>Klientdriven logik</a:t>
            </a:r>
            <a:endParaRPr lang="sv-SE" noProof="0" dirty="0"/>
          </a:p>
          <a:p>
            <a:r>
              <a:rPr lang="sv-SE" noProof="0" dirty="0"/>
              <a:t>Serverapplikationen kan nås via en URL</a:t>
            </a:r>
          </a:p>
          <a:p>
            <a:r>
              <a:rPr lang="sv-SE" dirty="0"/>
              <a:t>Passar bra för webbapplikationer och </a:t>
            </a:r>
            <a:r>
              <a:rPr lang="sv-SE" dirty="0" err="1"/>
              <a:t>appar</a:t>
            </a:r>
            <a:endParaRPr lang="sv-S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14</a:t>
            </a:fld>
            <a:endParaRPr lang="en-CA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88233513"/>
              </p:ext>
            </p:extLst>
          </p:nvPr>
        </p:nvGraphicFramePr>
        <p:xfrm>
          <a:off x="8288901" y="2479977"/>
          <a:ext cx="3282209" cy="26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268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8C693-2065-7941-8479-5EF2315E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Övriga kommunikationssätt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E0E24-818A-9B40-822E-7DF22664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Dokument</a:t>
            </a:r>
          </a:p>
          <a:p>
            <a:pPr lvl="1"/>
            <a:r>
              <a:rPr lang="sv-SE" dirty="0"/>
              <a:t>Kan vara klinisk information, ex observation</a:t>
            </a:r>
          </a:p>
          <a:p>
            <a:pPr lvl="1"/>
            <a:r>
              <a:rPr lang="sv-SE" dirty="0"/>
              <a:t>Lagras sammanhållet</a:t>
            </a:r>
          </a:p>
          <a:p>
            <a:pPr lvl="1"/>
            <a:r>
              <a:rPr lang="sv-SE" dirty="0"/>
              <a:t>Fastställd presentation</a:t>
            </a:r>
          </a:p>
          <a:p>
            <a:pPr lvl="1"/>
            <a:r>
              <a:rPr lang="sv-SE" dirty="0"/>
              <a:t>Kan signeras</a:t>
            </a:r>
          </a:p>
          <a:p>
            <a:r>
              <a:rPr lang="sv-SE" dirty="0"/>
              <a:t>Meddelanden</a:t>
            </a:r>
          </a:p>
          <a:p>
            <a:pPr lvl="1"/>
            <a:r>
              <a:rPr lang="sv-SE" dirty="0"/>
              <a:t>Ofta händelsestyrt</a:t>
            </a:r>
          </a:p>
          <a:p>
            <a:pPr lvl="1"/>
            <a:r>
              <a:rPr lang="sv-SE" dirty="0"/>
              <a:t>Kan vara asynkront</a:t>
            </a:r>
          </a:p>
          <a:p>
            <a:pPr lvl="1"/>
            <a:r>
              <a:rPr lang="sv-SE" dirty="0"/>
              <a:t>Ett eller flera svar (jfr E-remiss)</a:t>
            </a:r>
          </a:p>
          <a:p>
            <a:r>
              <a:rPr lang="sv-SE" dirty="0"/>
              <a:t>Andra metoder</a:t>
            </a:r>
          </a:p>
          <a:p>
            <a:pPr lvl="1"/>
            <a:r>
              <a:rPr lang="sv-SE" dirty="0"/>
              <a:t>Webbtjänster (</a:t>
            </a:r>
            <a:r>
              <a:rPr lang="sv-SE" dirty="0" err="1"/>
              <a:t>Soap</a:t>
            </a:r>
            <a:r>
              <a:rPr lang="sv-SE" dirty="0"/>
              <a:t>, SOA)</a:t>
            </a:r>
          </a:p>
          <a:p>
            <a:pPr lvl="1"/>
            <a:r>
              <a:rPr lang="sv-SE" dirty="0"/>
              <a:t>…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AB011D-6F16-E048-A7A7-3DDBFC628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741583"/>
              </p:ext>
            </p:extLst>
          </p:nvPr>
        </p:nvGraphicFramePr>
        <p:xfrm>
          <a:off x="8288901" y="2479977"/>
          <a:ext cx="3282209" cy="2690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66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Bakgrund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Kommunikation</a:t>
            </a:r>
          </a:p>
          <a:p>
            <a:r>
              <a:rPr lang="sv-SE"/>
              <a:t>Format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Informatik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Utveckling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Vad gör vi i Sverige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FFA8B5-35A4-1E45-B30A-471F14958F66}"/>
              </a:ext>
            </a:extLst>
          </p:cNvPr>
          <p:cNvSpPr/>
          <p:nvPr/>
        </p:nvSpPr>
        <p:spPr>
          <a:xfrm>
            <a:off x="327378" y="2223911"/>
            <a:ext cx="3612444" cy="17384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432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220200" cy="1143000"/>
          </a:xfrm>
        </p:spPr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601154" y="1186831"/>
            <a:ext cx="925689" cy="575130"/>
          </a:xfrm>
        </p:spPr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3553174" y="4204151"/>
            <a:ext cx="883356" cy="575131"/>
          </a:xfrm>
        </p:spPr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0134600" y="6534150"/>
            <a:ext cx="533400" cy="476250"/>
          </a:xfrm>
          <a:prstGeom prst="rect">
            <a:avLst/>
          </a:prstGeom>
        </p:spPr>
        <p:txBody>
          <a:bodyPr/>
          <a:lstStyle/>
          <a:p>
            <a:fld id="{2CD36790-EF9F-4521-A783-189BE19EEE4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C353D4-206B-1E44-9953-964F951D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531" y="211202"/>
            <a:ext cx="6671733" cy="2597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8E3B39-E156-A942-9548-3FE5DC1A7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530" y="3046537"/>
            <a:ext cx="6671734" cy="289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47F1131-278B-0345-88BB-9DB221969D22}"/>
              </a:ext>
            </a:extLst>
          </p:cNvPr>
          <p:cNvSpPr txBox="1">
            <a:spLocks/>
          </p:cNvSpPr>
          <p:nvPr/>
        </p:nvSpPr>
        <p:spPr>
          <a:xfrm>
            <a:off x="3553174" y="6175021"/>
            <a:ext cx="1978382" cy="575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Turtle/RDF…</a:t>
            </a:r>
          </a:p>
        </p:txBody>
      </p:sp>
    </p:spTree>
    <p:extLst>
      <p:ext uri="{BB962C8B-B14F-4D97-AF65-F5344CB8AC3E}">
        <p14:creationId xmlns:p14="http://schemas.microsoft.com/office/powerpoint/2010/main" val="3872166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Bakgrund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Kommunikation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Format</a:t>
            </a:r>
          </a:p>
          <a:p>
            <a:r>
              <a:rPr lang="sv-SE"/>
              <a:t>Informatik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Utveckling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Vad gör vi i Sverige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ED92BC-3A26-CC43-8639-DB7A8C6CB179}"/>
              </a:ext>
            </a:extLst>
          </p:cNvPr>
          <p:cNvSpPr/>
          <p:nvPr/>
        </p:nvSpPr>
        <p:spPr>
          <a:xfrm>
            <a:off x="327378" y="2223911"/>
            <a:ext cx="3612444" cy="17384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912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06159"/>
            <a:ext cx="10515600" cy="3231797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 err="1"/>
              <a:t>Små</a:t>
            </a:r>
            <a:r>
              <a:rPr lang="en-US" noProof="0" dirty="0"/>
              <a:t>, </a:t>
            </a:r>
            <a:r>
              <a:rPr lang="en-US" noProof="0" dirty="0" err="1"/>
              <a:t>avgränsade</a:t>
            </a:r>
            <a:r>
              <a:rPr lang="en-US" noProof="0" dirty="0"/>
              <a:t>, </a:t>
            </a:r>
            <a:r>
              <a:rPr lang="en-US" noProof="0" dirty="0" err="1"/>
              <a:t>informationsobjekt</a:t>
            </a:r>
            <a:r>
              <a:rPr lang="en-US" noProof="0" dirty="0"/>
              <a:t> </a:t>
            </a:r>
          </a:p>
          <a:p>
            <a:r>
              <a:rPr lang="en-US" dirty="0" err="1"/>
              <a:t>Definierar</a:t>
            </a:r>
            <a:r>
              <a:rPr lang="en-US" dirty="0"/>
              <a:t> </a:t>
            </a:r>
            <a:r>
              <a:rPr lang="en-US" dirty="0" err="1"/>
              <a:t>både</a:t>
            </a:r>
            <a:r>
              <a:rPr lang="en-US" dirty="0"/>
              <a:t> s</a:t>
            </a:r>
            <a:r>
              <a:rPr lang="en-US" noProof="0" dirty="0" err="1"/>
              <a:t>yntax</a:t>
            </a:r>
            <a:r>
              <a:rPr lang="en-US" noProof="0" dirty="0"/>
              <a:t> </a:t>
            </a:r>
            <a:r>
              <a:rPr lang="en-US" noProof="0" dirty="0" err="1"/>
              <a:t>och</a:t>
            </a:r>
            <a:r>
              <a:rPr lang="en-US" noProof="0" dirty="0"/>
              <a:t> </a:t>
            </a:r>
            <a:r>
              <a:rPr lang="en-US" noProof="0" dirty="0" err="1"/>
              <a:t>semantik</a:t>
            </a:r>
            <a:endParaRPr lang="en-US" noProof="0" dirty="0"/>
          </a:p>
          <a:p>
            <a:r>
              <a:rPr lang="en-US" dirty="0" err="1"/>
              <a:t>Identitet</a:t>
            </a:r>
            <a:endParaRPr lang="en-US" dirty="0"/>
          </a:p>
          <a:p>
            <a:r>
              <a:rPr lang="en-US" dirty="0" err="1"/>
              <a:t>Lokalitet</a:t>
            </a:r>
            <a:r>
              <a:rPr lang="en-US" dirty="0"/>
              <a:t>, </a:t>
            </a:r>
            <a:r>
              <a:rPr lang="en-US" dirty="0" err="1"/>
              <a:t>resurser</a:t>
            </a:r>
            <a:r>
              <a:rPr lang="en-US" dirty="0"/>
              <a:t> </a:t>
            </a:r>
            <a:r>
              <a:rPr lang="en-US" dirty="0" err="1"/>
              <a:t>refereras</a:t>
            </a:r>
            <a:endParaRPr lang="en-US" dirty="0"/>
          </a:p>
          <a:p>
            <a:r>
              <a:rPr lang="en-US" dirty="0" err="1"/>
              <a:t>Odelbar</a:t>
            </a:r>
            <a:r>
              <a:rPr lang="en-US" noProof="0" dirty="0"/>
              <a:t> (</a:t>
            </a:r>
            <a:r>
              <a:rPr lang="en-US" noProof="0" dirty="0" err="1"/>
              <a:t>ur</a:t>
            </a:r>
            <a:r>
              <a:rPr lang="en-US" noProof="0" dirty="0"/>
              <a:t> </a:t>
            </a:r>
            <a:r>
              <a:rPr lang="en-US" noProof="0" dirty="0" err="1"/>
              <a:t>transaktions</a:t>
            </a:r>
            <a:r>
              <a:rPr lang="en-US" noProof="0" dirty="0"/>
              <a:t>- </a:t>
            </a:r>
            <a:r>
              <a:rPr lang="en-US" noProof="0" dirty="0" err="1"/>
              <a:t>och</a:t>
            </a:r>
            <a:r>
              <a:rPr lang="en-US" noProof="0" dirty="0"/>
              <a:t> </a:t>
            </a:r>
            <a:r>
              <a:rPr lang="en-US" noProof="0" dirty="0" err="1"/>
              <a:t>kommunikationsperspektiv</a:t>
            </a:r>
            <a:r>
              <a:rPr lang="en-US" noProof="0" dirty="0"/>
              <a:t>)</a:t>
            </a:r>
          </a:p>
          <a:p>
            <a:r>
              <a:rPr lang="en-US" noProof="0" dirty="0" err="1"/>
              <a:t>Stödjer</a:t>
            </a:r>
            <a:r>
              <a:rPr lang="en-US" noProof="0" dirty="0"/>
              <a:t> </a:t>
            </a:r>
            <a:r>
              <a:rPr lang="en-US" noProof="0" dirty="0" err="1"/>
              <a:t>återanvändning</a:t>
            </a:r>
            <a:endParaRPr lang="en-US" noProof="0" dirty="0"/>
          </a:p>
          <a:p>
            <a:r>
              <a:rPr lang="en-US" dirty="0" err="1"/>
              <a:t>Mappar</a:t>
            </a:r>
            <a:r>
              <a:rPr lang="en-US" dirty="0"/>
              <a:t> </a:t>
            </a:r>
            <a:r>
              <a:rPr lang="en-US" dirty="0" err="1"/>
              <a:t>hur</a:t>
            </a:r>
            <a:r>
              <a:rPr lang="en-US" dirty="0"/>
              <a:t> information (</a:t>
            </a:r>
            <a:r>
              <a:rPr lang="en-US" dirty="0" err="1"/>
              <a:t>vanligen</a:t>
            </a:r>
            <a:r>
              <a:rPr lang="en-US" dirty="0"/>
              <a:t>) </a:t>
            </a:r>
            <a:r>
              <a:rPr lang="en-US" dirty="0" err="1"/>
              <a:t>lagras</a:t>
            </a:r>
            <a:endParaRPr lang="en-US" dirty="0"/>
          </a:p>
          <a:p>
            <a:r>
              <a:rPr lang="en-US" noProof="0" dirty="0" err="1"/>
              <a:t>Motsvara</a:t>
            </a:r>
            <a:r>
              <a:rPr lang="en-US" dirty="0"/>
              <a:t>r </a:t>
            </a:r>
            <a:r>
              <a:rPr lang="en-US" dirty="0" err="1"/>
              <a:t>schemat</a:t>
            </a:r>
            <a:r>
              <a:rPr lang="en-US" dirty="0"/>
              <a:t> i </a:t>
            </a:r>
            <a:r>
              <a:rPr lang="en-US" dirty="0" err="1"/>
              <a:t>ett</a:t>
            </a:r>
            <a:r>
              <a:rPr lang="en-US" dirty="0"/>
              <a:t> RIV </a:t>
            </a:r>
            <a:r>
              <a:rPr lang="en-US" dirty="0" err="1"/>
              <a:t>tjänstekontrakt</a:t>
            </a:r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19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256" y="265047"/>
            <a:ext cx="2034746" cy="1252151"/>
          </a:xfrm>
          <a:prstGeom prst="rect">
            <a:avLst/>
          </a:prstGeom>
        </p:spPr>
      </p:pic>
      <p:pic>
        <p:nvPicPr>
          <p:cNvPr id="5122" name="Picture 2" descr="C:\Users\office\AppData\Local\Microsoft\Windows\Temporary Internet Files\Content.IE5\5WDXES51\MC900439816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3256" y="1959733"/>
            <a:ext cx="2362324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77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703B5F-374C-E645-BF9B-D5A8CD4DFD5C}"/>
              </a:ext>
            </a:extLst>
          </p:cNvPr>
          <p:cNvSpPr/>
          <p:nvPr/>
        </p:nvSpPr>
        <p:spPr>
          <a:xfrm>
            <a:off x="2416978" y="1327433"/>
            <a:ext cx="466820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F</a:t>
            </a: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ast</a:t>
            </a:r>
          </a:p>
          <a:p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H</a:t>
            </a:r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ealthcare</a:t>
            </a:r>
          </a:p>
          <a:p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I</a:t>
            </a: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nteroperability</a:t>
            </a:r>
          </a:p>
          <a:p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R</a:t>
            </a:r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esource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306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CCEF-27BF-B941-A43A-50295E9A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Resurser och mognadsgrad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E718CB4-C976-4545-9D09-EA5F9E9DC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133" y="1445016"/>
            <a:ext cx="8780593" cy="51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2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D1DF9-7759-5E4D-A246-776FC2C75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Resursen ”Patient”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B86E5A2-FF1A-F34D-BE47-DD51837D8F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6262" y="1690688"/>
            <a:ext cx="5928116" cy="505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67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F537-7BCD-A44F-96E2-8FF0C6E0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Extensions (tillägg)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1ACBB-3334-4F46-ABB1-616BF008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44" y="1391904"/>
            <a:ext cx="9513711" cy="52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94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Versioner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D36790-EF9F-4521-A783-189BE19EEE4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2216160" y="1888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/>
              <a:t>33, v12 </a:t>
            </a:r>
            <a:r>
              <a:rPr lang="en-US" sz="1100"/>
              <a:t>– 2012-12-04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78090" y="2269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/>
              <a:t>33, v13 </a:t>
            </a:r>
            <a:r>
              <a:rPr lang="en-US" sz="1100"/>
              <a:t>– 2012-12-05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746380" y="2650123"/>
            <a:ext cx="232569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/>
              <a:t>33, v14 </a:t>
            </a:r>
            <a:r>
              <a:rPr lang="en-US" sz="1100"/>
              <a:t>– 2012-12-08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051180" y="3031123"/>
            <a:ext cx="32004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>
                <a:solidFill>
                  <a:schemeClr val="bg1"/>
                </a:solidFill>
              </a:rPr>
              <a:t>33, v15 </a:t>
            </a:r>
            <a:r>
              <a:rPr lang="en-US" sz="1100" b="1">
                <a:solidFill>
                  <a:schemeClr val="bg1"/>
                </a:solidFill>
              </a:rPr>
              <a:t>– 2012-12-09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4507" y="1765012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err="1"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12</a:t>
            </a:r>
            <a:endParaRPr lang="en-US" sz="1600" b="1"/>
          </a:p>
        </p:txBody>
      </p:sp>
      <p:sp>
        <p:nvSpPr>
          <p:cNvPr id="19" name="Rectangle 18"/>
          <p:cNvSpPr/>
          <p:nvPr/>
        </p:nvSpPr>
        <p:spPr>
          <a:xfrm>
            <a:off x="2622494" y="5077361"/>
            <a:ext cx="6292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2800" err="1"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2800"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33</a:t>
            </a:r>
            <a:endParaRPr lang="en-US" sz="2800" b="1"/>
          </a:p>
        </p:txBody>
      </p:sp>
      <p:cxnSp>
        <p:nvCxnSpPr>
          <p:cNvPr id="21" name="Elbow Connector 20"/>
          <p:cNvCxnSpPr>
            <a:endCxn id="13" idx="3"/>
          </p:cNvCxnSpPr>
          <p:nvPr/>
        </p:nvCxnSpPr>
        <p:spPr bwMode="auto">
          <a:xfrm rot="10800000">
            <a:off x="6251580" y="3907423"/>
            <a:ext cx="1216020" cy="1169938"/>
          </a:xfrm>
          <a:prstGeom prst="bentConnector3">
            <a:avLst>
              <a:gd name="adj1" fmla="val 764"/>
            </a:avLst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79308" y="2252246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err="1"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13</a:t>
            </a:r>
            <a:endParaRPr lang="en-US" sz="1600" b="1"/>
          </a:p>
        </p:txBody>
      </p:sp>
      <p:sp>
        <p:nvSpPr>
          <p:cNvPr id="20" name="Rectangle 19"/>
          <p:cNvSpPr/>
          <p:nvPr/>
        </p:nvSpPr>
        <p:spPr>
          <a:xfrm>
            <a:off x="5336508" y="2667000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err="1"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14</a:t>
            </a:r>
            <a:endParaRPr lang="en-US" sz="1600" b="1"/>
          </a:p>
        </p:txBody>
      </p:sp>
      <p:sp>
        <p:nvSpPr>
          <p:cNvPr id="22" name="Rectangle 21"/>
          <p:cNvSpPr/>
          <p:nvPr/>
        </p:nvSpPr>
        <p:spPr>
          <a:xfrm>
            <a:off x="6327108" y="3242846"/>
            <a:ext cx="43408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latin typeface="Courier New" pitchFamily="49" charset="0"/>
                <a:cs typeface="Courier New" pitchFamily="49" charset="0"/>
              </a:rPr>
              <a:t>/server.org/</a:t>
            </a:r>
            <a:r>
              <a:rPr lang="en-US" sz="1100" err="1">
                <a:latin typeface="Courier New" pitchFamily="49" charset="0"/>
                <a:cs typeface="Courier New" pitchFamily="49" charset="0"/>
              </a:rPr>
              <a:t>fhir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/Patient/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33</a:t>
            </a:r>
            <a:r>
              <a:rPr lang="en-US" sz="1100">
                <a:latin typeface="Courier New" pitchFamily="49" charset="0"/>
                <a:cs typeface="Courier New" pitchFamily="49" charset="0"/>
              </a:rPr>
              <a:t>/_history/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15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141736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Tags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Rectangle 10"/>
          <p:cNvSpPr/>
          <p:nvPr/>
        </p:nvSpPr>
        <p:spPr bwMode="auto">
          <a:xfrm>
            <a:off x="3276600" y="2743200"/>
            <a:ext cx="1600200" cy="2590800"/>
          </a:xfrm>
          <a:prstGeom prst="roundRect">
            <a:avLst>
              <a:gd name="adj" fmla="val 6712"/>
            </a:avLst>
          </a:prstGeom>
          <a:ln w="25400">
            <a:headEnd type="none" w="med" len="med"/>
            <a:tailEnd type="none" w="med" len="med"/>
          </a:ln>
          <a:effectLst>
            <a:outerShdw blurRad="76200" dist="889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pPr lvl="0"/>
            <a:r>
              <a:rPr lang="en-US" b="1">
                <a:solidFill>
                  <a:srgbClr val="000000"/>
                </a:solidFill>
                <a:latin typeface="Arial" charset="0"/>
              </a:rPr>
              <a:t>Patient</a:t>
            </a:r>
          </a:p>
          <a:p>
            <a:pPr lvl="0"/>
            <a:endParaRPr lang="en-US" b="1">
              <a:solidFill>
                <a:srgbClr val="000000"/>
              </a:solidFill>
              <a:latin typeface="Arial" charset="0"/>
            </a:endParaRPr>
          </a:p>
          <a:p>
            <a:pPr lvl="0"/>
            <a:r>
              <a:rPr lang="en-US" sz="1400">
                <a:solidFill>
                  <a:srgbClr val="000000"/>
                </a:solidFill>
                <a:latin typeface="Arial" charset="0"/>
              </a:rPr>
              <a:t>MRN 22234</a:t>
            </a:r>
          </a:p>
          <a:p>
            <a:pPr lvl="0"/>
            <a:r>
              <a:rPr lang="en-US" sz="1400">
                <a:solidFill>
                  <a:srgbClr val="000000"/>
                </a:solidFill>
                <a:latin typeface="Arial" charset="0"/>
              </a:rPr>
              <a:t>“Ewout Kramer”</a:t>
            </a:r>
          </a:p>
          <a:p>
            <a:pPr lvl="0"/>
            <a:r>
              <a:rPr lang="en-US" sz="1400">
                <a:solidFill>
                  <a:srgbClr val="000000"/>
                </a:solidFill>
                <a:latin typeface="Arial" charset="0"/>
              </a:rPr>
              <a:t>30-11-1972</a:t>
            </a:r>
          </a:p>
          <a:p>
            <a:pPr lvl="0"/>
            <a:r>
              <a:rPr lang="en-US" sz="1400">
                <a:solidFill>
                  <a:srgbClr val="000000"/>
                </a:solidFill>
                <a:latin typeface="Arial" charset="0"/>
              </a:rPr>
              <a:t>Amsterdam</a:t>
            </a: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  <a:p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6" name="Flowchart: Card 5"/>
          <p:cNvSpPr/>
          <p:nvPr/>
        </p:nvSpPr>
        <p:spPr bwMode="auto">
          <a:xfrm>
            <a:off x="3638600" y="5009514"/>
            <a:ext cx="4257600" cy="781686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/>
              <a:t>Profile:</a:t>
            </a:r>
            <a:br>
              <a:rPr lang="nl-NL" sz="1600" i="1"/>
            </a:br>
            <a:r>
              <a:rPr lang="nl-NL" sz="1600"/>
              <a:t>http://hl7.org/fhir/StructureDefinition/us-core</a:t>
            </a:r>
          </a:p>
        </p:txBody>
      </p:sp>
      <p:sp>
        <p:nvSpPr>
          <p:cNvPr id="7" name="Flowchart: Card 6"/>
          <p:cNvSpPr/>
          <p:nvPr/>
        </p:nvSpPr>
        <p:spPr bwMode="auto">
          <a:xfrm>
            <a:off x="4076700" y="4149080"/>
            <a:ext cx="3819500" cy="1080120"/>
          </a:xfrm>
          <a:prstGeom prst="flowChartPunchedCard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 i="1"/>
              <a:t>Tag:</a:t>
            </a:r>
            <a:br>
              <a:rPr lang="nl-NL" sz="1600" i="1"/>
            </a:br>
            <a:r>
              <a:rPr lang="nl-NL" sz="1600" i="1"/>
              <a:t>system: </a:t>
            </a:r>
            <a:r>
              <a:rPr lang="nl-NL" sz="1600">
                <a:hlinkClick r:id="rId3"/>
              </a:rPr>
              <a:t>http://example.org/fhir/Status</a:t>
            </a:r>
            <a:endParaRPr lang="nl-NL" sz="16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sz="1600"/>
              <a:t>code: Test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8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C539-B455-4344-B7C1-8A45DA4F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Narrative (klartext)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8E0B2-0225-C649-BED5-A7D7A644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0381" y="1592924"/>
            <a:ext cx="8631237" cy="455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5059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EA63-F93C-EA4E-AFE4-E3004F93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Säkerhet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C08D-50EE-CC47-99CB-33B9CEF31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91578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/>
              <a:t>Tidssynkronisering</a:t>
            </a:r>
          </a:p>
          <a:p>
            <a:pPr marL="0" indent="0">
              <a:buNone/>
            </a:pPr>
            <a:r>
              <a:rPr lang="sv-SE" dirty="0"/>
              <a:t>Transport</a:t>
            </a:r>
          </a:p>
          <a:p>
            <a:pPr marL="0" indent="0">
              <a:buNone/>
            </a:pPr>
            <a:r>
              <a:rPr lang="sv-SE" dirty="0"/>
              <a:t>Identifiera användare/klient</a:t>
            </a:r>
          </a:p>
          <a:p>
            <a:pPr marL="0" indent="0">
              <a:buNone/>
            </a:pPr>
            <a:r>
              <a:rPr lang="sv-SE" dirty="0"/>
              <a:t>Taggning av information</a:t>
            </a:r>
          </a:p>
          <a:p>
            <a:pPr marL="0" indent="0">
              <a:buNone/>
            </a:pPr>
            <a:r>
              <a:rPr lang="sv-SE" dirty="0"/>
              <a:t>Samtycke</a:t>
            </a:r>
          </a:p>
          <a:p>
            <a:pPr marL="0" indent="0">
              <a:buNone/>
            </a:pPr>
            <a:r>
              <a:rPr lang="sv-SE" dirty="0"/>
              <a:t>Log</a:t>
            </a:r>
          </a:p>
          <a:p>
            <a:pPr marL="0" indent="0">
              <a:buNone/>
            </a:pPr>
            <a:r>
              <a:rPr lang="sv-SE" dirty="0"/>
              <a:t>Digitala signaturer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>
              <a:hlinkClick r:id="rId3"/>
            </a:endParaRPr>
          </a:p>
          <a:p>
            <a:pPr marL="0" indent="0">
              <a:buNone/>
            </a:pPr>
            <a:endParaRPr lang="sv-SE" dirty="0">
              <a:hlinkClick r:id="rId3"/>
            </a:endParaRPr>
          </a:p>
          <a:p>
            <a:pPr marL="0" indent="0">
              <a:buNone/>
            </a:pPr>
            <a:r>
              <a:rPr lang="sv-SE" dirty="0">
                <a:hlinkClick r:id="rId3"/>
              </a:rPr>
              <a:t>http://www.hl7.org/fhir/security.html</a:t>
            </a: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DD62A5-BF7F-9D49-8A84-2BAF410182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/>
              <a:t>NTP</a:t>
            </a:r>
          </a:p>
          <a:p>
            <a:pPr marL="0" indent="0">
              <a:buNone/>
            </a:pPr>
            <a:r>
              <a:rPr lang="sv-SE" dirty="0"/>
              <a:t>TLS (</a:t>
            </a:r>
            <a:r>
              <a:rPr lang="sv-SE" dirty="0" err="1"/>
              <a:t>https</a:t>
            </a:r>
            <a:r>
              <a:rPr lang="sv-SE" dirty="0"/>
              <a:t>, certifikat)</a:t>
            </a:r>
          </a:p>
          <a:p>
            <a:pPr marL="0" indent="0">
              <a:buNone/>
            </a:pPr>
            <a:r>
              <a:rPr lang="sv-SE" dirty="0" err="1"/>
              <a:t>OAuth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Security</a:t>
            </a:r>
            <a:r>
              <a:rPr lang="sv-SE" dirty="0"/>
              <a:t> tags</a:t>
            </a:r>
          </a:p>
          <a:p>
            <a:pPr marL="0" indent="0">
              <a:buNone/>
            </a:pPr>
            <a:r>
              <a:rPr lang="sv-SE" dirty="0" err="1"/>
              <a:t>Consent</a:t>
            </a:r>
            <a:r>
              <a:rPr lang="sv-SE" dirty="0"/>
              <a:t> </a:t>
            </a:r>
            <a:r>
              <a:rPr lang="sv-SE" dirty="0" err="1"/>
              <a:t>resource</a:t>
            </a:r>
            <a:endParaRPr lang="sv-SE" dirty="0"/>
          </a:p>
          <a:p>
            <a:pPr marL="0" indent="0">
              <a:buNone/>
            </a:pPr>
            <a:r>
              <a:rPr lang="sv-SE" dirty="0" err="1"/>
              <a:t>AuditEvent</a:t>
            </a:r>
            <a:r>
              <a:rPr lang="sv-SE" dirty="0"/>
              <a:t> </a:t>
            </a:r>
            <a:r>
              <a:rPr lang="sv-SE" dirty="0" err="1"/>
              <a:t>resource</a:t>
            </a:r>
            <a:endParaRPr lang="sv-SE" dirty="0"/>
          </a:p>
          <a:p>
            <a:pPr marL="0" indent="0">
              <a:buNone/>
            </a:pPr>
            <a:r>
              <a:rPr lang="sv-SE" dirty="0"/>
              <a:t>Resurserna förberedda för detta</a:t>
            </a:r>
          </a:p>
        </p:txBody>
      </p:sp>
    </p:spTree>
    <p:extLst>
      <p:ext uri="{BB962C8B-B14F-4D97-AF65-F5344CB8AC3E}">
        <p14:creationId xmlns:p14="http://schemas.microsoft.com/office/powerpoint/2010/main" val="22236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517CB-74AC-314A-A67F-3545C122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Bundles</a:t>
            </a:r>
            <a:br>
              <a:rPr lang="sv-SE" dirty="0"/>
            </a:br>
            <a:r>
              <a:rPr lang="sv-SE" dirty="0"/>
              <a:t>(buntar)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FCCBE-5642-194C-9B29-A90837F8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45" y="0"/>
            <a:ext cx="7380996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F11387-6D5E-3F4E-AEDB-BEC41158C659}"/>
              </a:ext>
            </a:extLst>
          </p:cNvPr>
          <p:cNvSpPr txBox="1"/>
          <p:nvPr/>
        </p:nvSpPr>
        <p:spPr>
          <a:xfrm rot="18620446">
            <a:off x="-320635" y="3676610"/>
            <a:ext cx="5381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4"/>
              </a:rPr>
              <a:t>http://localhost:4003/baseDstu3/Patient?_format=json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050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615E-DA56-DE47-AAC8-F090FE2E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Profiler anpassar specifikation efter behov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FB736-9689-BD41-B40F-EA5390D67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6" y="1330880"/>
            <a:ext cx="9218083" cy="5267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0C8EE-3F40-9846-858A-7D441399D9A6}"/>
              </a:ext>
            </a:extLst>
          </p:cNvPr>
          <p:cNvSpPr txBox="1"/>
          <p:nvPr/>
        </p:nvSpPr>
        <p:spPr>
          <a:xfrm>
            <a:off x="8597735" y="6123543"/>
            <a:ext cx="203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linkClick r:id="rId4"/>
              </a:rPr>
              <a:t>https://vonk.fire.ly/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77106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Bakgrund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Kommunikation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Format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Informatik</a:t>
            </a:r>
          </a:p>
          <a:p>
            <a:r>
              <a:rPr lang="sv-SE"/>
              <a:t>Utveckling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Vad gör vi i Sverige</a:t>
            </a:r>
          </a:p>
        </p:txBody>
      </p:sp>
    </p:spTree>
    <p:extLst>
      <p:ext uri="{BB962C8B-B14F-4D97-AF65-F5344CB8AC3E}">
        <p14:creationId xmlns:p14="http://schemas.microsoft.com/office/powerpoint/2010/main" val="139467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Bakgrund</a:t>
            </a:r>
          </a:p>
          <a:p>
            <a:r>
              <a:rPr lang="sv-SE"/>
              <a:t>Kommunikation</a:t>
            </a:r>
          </a:p>
          <a:p>
            <a:r>
              <a:rPr lang="sv-SE"/>
              <a:t>Format</a:t>
            </a:r>
          </a:p>
          <a:p>
            <a:r>
              <a:rPr lang="sv-SE"/>
              <a:t>Informatik</a:t>
            </a:r>
          </a:p>
          <a:p>
            <a:r>
              <a:rPr lang="sv-SE"/>
              <a:t>Utveckling</a:t>
            </a:r>
          </a:p>
          <a:p>
            <a:r>
              <a:rPr lang="sv-SE"/>
              <a:t>Vad gör vi i Sverige</a:t>
            </a:r>
          </a:p>
        </p:txBody>
      </p:sp>
    </p:spTree>
    <p:extLst>
      <p:ext uri="{BB962C8B-B14F-4D97-AF65-F5344CB8AC3E}">
        <p14:creationId xmlns:p14="http://schemas.microsoft.com/office/powerpoint/2010/main" val="4135615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err="1"/>
              <a:t>Programbibliotek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Fem </a:t>
            </a:r>
            <a:r>
              <a:rPr lang="en-US" dirty="0" err="1"/>
              <a:t>språk</a:t>
            </a:r>
            <a:r>
              <a:rPr lang="en-US" dirty="0"/>
              <a:t> </a:t>
            </a:r>
            <a:r>
              <a:rPr lang="en-US" dirty="0" err="1"/>
              <a:t>stöds</a:t>
            </a:r>
            <a:r>
              <a:rPr lang="en-US" dirty="0"/>
              <a:t> </a:t>
            </a:r>
            <a:r>
              <a:rPr lang="en-US" dirty="0" err="1"/>
              <a:t>idag</a:t>
            </a:r>
            <a:r>
              <a:rPr lang="en-US" noProof="0" dirty="0"/>
              <a:t>:</a:t>
            </a:r>
          </a:p>
          <a:p>
            <a:pPr lvl="1"/>
            <a:r>
              <a:rPr lang="en-US" noProof="0" dirty="0"/>
              <a:t>C#, Java, Pascal (Delphi), </a:t>
            </a:r>
            <a:r>
              <a:rPr lang="en-US" noProof="0" dirty="0" err="1"/>
              <a:t>Javascript</a:t>
            </a:r>
            <a:r>
              <a:rPr lang="en-US" noProof="0" dirty="0"/>
              <a:t>, Swift</a:t>
            </a:r>
          </a:p>
          <a:p>
            <a:pPr lvl="1"/>
            <a:r>
              <a:rPr lang="en-US" dirty="0" err="1"/>
              <a:t>Flera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G</a:t>
            </a:r>
            <a:endParaRPr lang="en-US" noProof="0" dirty="0"/>
          </a:p>
          <a:p>
            <a:pPr lvl="0"/>
            <a:r>
              <a:rPr lang="en-US" dirty="0" err="1"/>
              <a:t>Stöd</a:t>
            </a:r>
            <a:r>
              <a:rPr lang="en-US" dirty="0"/>
              <a:t> </a:t>
            </a:r>
            <a:r>
              <a:rPr lang="en-US" dirty="0" err="1"/>
              <a:t>för</a:t>
            </a:r>
            <a:r>
              <a:rPr lang="en-US" dirty="0"/>
              <a:t> </a:t>
            </a:r>
            <a:r>
              <a:rPr lang="en-US" dirty="0" err="1"/>
              <a:t>bl</a:t>
            </a:r>
            <a:r>
              <a:rPr lang="en-US" dirty="0"/>
              <a:t> a</a:t>
            </a:r>
            <a:r>
              <a:rPr lang="en-US" noProof="0" dirty="0"/>
              <a:t> </a:t>
            </a:r>
            <a:r>
              <a:rPr lang="en-US" noProof="0" dirty="0" err="1"/>
              <a:t>tokn</a:t>
            </a:r>
            <a:r>
              <a:rPr lang="en-US" dirty="0" err="1"/>
              <a:t>ing</a:t>
            </a:r>
            <a:r>
              <a:rPr lang="en-US" dirty="0"/>
              <a:t> (</a:t>
            </a:r>
            <a:r>
              <a:rPr lang="en-US" dirty="0" err="1"/>
              <a:t>parsning</a:t>
            </a:r>
            <a:r>
              <a:rPr lang="en-US" dirty="0"/>
              <a:t>)</a:t>
            </a:r>
            <a:r>
              <a:rPr lang="en-US" noProof="0" dirty="0"/>
              <a:t>, </a:t>
            </a:r>
            <a:r>
              <a:rPr lang="en-US" noProof="0" dirty="0" err="1"/>
              <a:t>serialisering</a:t>
            </a:r>
            <a:r>
              <a:rPr lang="en-US" noProof="0" dirty="0"/>
              <a:t>, </a:t>
            </a:r>
            <a:r>
              <a:rPr lang="en-US" noProof="0" dirty="0" err="1"/>
              <a:t>validering</a:t>
            </a:r>
            <a:r>
              <a:rPr lang="en-US" noProof="0" dirty="0"/>
              <a:t>, etc.</a:t>
            </a:r>
          </a:p>
          <a:p>
            <a:pPr lvl="0"/>
            <a:r>
              <a:rPr lang="en-US" dirty="0"/>
              <a:t>Finns </a:t>
            </a:r>
            <a:r>
              <a:rPr lang="en-US" dirty="0" err="1"/>
              <a:t>också</a:t>
            </a:r>
            <a:r>
              <a:rPr lang="en-US" dirty="0"/>
              <a:t> </a:t>
            </a:r>
            <a:r>
              <a:rPr lang="en-US" dirty="0" err="1"/>
              <a:t>fritt</a:t>
            </a:r>
            <a:r>
              <a:rPr lang="en-US" dirty="0"/>
              <a:t> </a:t>
            </a:r>
            <a:r>
              <a:rPr lang="en-US" dirty="0" err="1"/>
              <a:t>tillgängliga</a:t>
            </a:r>
            <a:r>
              <a:rPr lang="en-US" noProof="0" dirty="0"/>
              <a:t> </a:t>
            </a:r>
            <a:r>
              <a:rPr lang="en-US" noProof="0" dirty="0" err="1"/>
              <a:t>serverar</a:t>
            </a:r>
            <a:r>
              <a:rPr lang="en-US" noProof="0" dirty="0"/>
              <a:t>, </a:t>
            </a:r>
            <a:r>
              <a:rPr lang="en-US" dirty="0"/>
              <a:t>k</a:t>
            </a:r>
            <a:r>
              <a:rPr lang="en-US" noProof="0" dirty="0" err="1"/>
              <a:t>lienter</a:t>
            </a:r>
            <a:r>
              <a:rPr lang="en-US" noProof="0" dirty="0"/>
              <a:t> </a:t>
            </a:r>
            <a:r>
              <a:rPr lang="en-US" noProof="0" dirty="0" err="1"/>
              <a:t>etc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762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562">
            <a:extLst>
              <a:ext uri="{FF2B5EF4-FFF2-40B4-BE49-F238E27FC236}">
                <a16:creationId xmlns:a16="http://schemas.microsoft.com/office/drawing/2014/main" id="{9EA31835-0A5D-482B-9555-F910C71D8EAA}"/>
              </a:ext>
            </a:extLst>
          </p:cNvPr>
          <p:cNvSpPr/>
          <p:nvPr/>
        </p:nvSpPr>
        <p:spPr>
          <a:xfrm>
            <a:off x="4119844" y="5850122"/>
            <a:ext cx="1835400" cy="5171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</a:pPr>
            <a:endParaRPr sz="1600">
              <a:solidFill>
                <a:srgbClr val="3F3F3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A3D2D-5544-465F-BBCA-8D80EBF88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SMART on FHIR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0CBEF-D6FA-4E2B-B8ED-B125A2E349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3E5C4-3E2B-40F1-9F2B-C46CEB0C88DF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4" name="Shape 511">
            <a:extLst>
              <a:ext uri="{FF2B5EF4-FFF2-40B4-BE49-F238E27FC236}">
                <a16:creationId xmlns:a16="http://schemas.microsoft.com/office/drawing/2014/main" id="{480C85B3-AA36-414F-9EB4-88BB162BCC00}"/>
              </a:ext>
            </a:extLst>
          </p:cNvPr>
          <p:cNvSpPr/>
          <p:nvPr/>
        </p:nvSpPr>
        <p:spPr>
          <a:xfrm>
            <a:off x="2398668" y="4284912"/>
            <a:ext cx="3409199" cy="512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buSzPct val="25000"/>
            </a:pPr>
            <a:r>
              <a:rPr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MU-oriented</a:t>
            </a:r>
            <a:br>
              <a:rPr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FHIR Data Profiles</a:t>
            </a:r>
          </a:p>
        </p:txBody>
      </p:sp>
      <p:sp>
        <p:nvSpPr>
          <p:cNvPr id="5" name="Shape 512">
            <a:extLst>
              <a:ext uri="{FF2B5EF4-FFF2-40B4-BE49-F238E27FC236}">
                <a16:creationId xmlns:a16="http://schemas.microsoft.com/office/drawing/2014/main" id="{1B1BD943-5478-43F8-8CE5-E50DAC32D8E9}"/>
              </a:ext>
            </a:extLst>
          </p:cNvPr>
          <p:cNvSpPr/>
          <p:nvPr/>
        </p:nvSpPr>
        <p:spPr>
          <a:xfrm>
            <a:off x="2398668" y="3535506"/>
            <a:ext cx="3409199" cy="668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>
              <a:solidFill>
                <a:srgbClr val="000000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6" name="Shape 513">
            <a:extLst>
              <a:ext uri="{FF2B5EF4-FFF2-40B4-BE49-F238E27FC236}">
                <a16:creationId xmlns:a16="http://schemas.microsoft.com/office/drawing/2014/main" id="{B6F1E154-7853-4056-BA22-426A830D5983}"/>
              </a:ext>
            </a:extLst>
          </p:cNvPr>
          <p:cNvSpPr/>
          <p:nvPr/>
        </p:nvSpPr>
        <p:spPr>
          <a:xfrm>
            <a:off x="2877556" y="1716082"/>
            <a:ext cx="3178499" cy="11636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E2CA"/>
              </a:gs>
              <a:gs pos="35000">
                <a:srgbClr val="FFEADA"/>
              </a:gs>
              <a:gs pos="100000">
                <a:srgbClr val="FEF8F1"/>
              </a:gs>
            </a:gsLst>
            <a:lin ang="16200038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spcBef>
                <a:spcPts val="0"/>
              </a:spcBef>
            </a:pP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Shape 514">
            <a:extLst>
              <a:ext uri="{FF2B5EF4-FFF2-40B4-BE49-F238E27FC236}">
                <a16:creationId xmlns:a16="http://schemas.microsoft.com/office/drawing/2014/main" id="{853D8089-4DEA-4FA0-821D-45C7D1B83485}"/>
              </a:ext>
            </a:extLst>
          </p:cNvPr>
          <p:cNvGrpSpPr/>
          <p:nvPr/>
        </p:nvGrpSpPr>
        <p:grpSpPr>
          <a:xfrm>
            <a:off x="2445869" y="5279597"/>
            <a:ext cx="1559700" cy="517199"/>
            <a:chOff x="976100" y="4309350"/>
            <a:chExt cx="1559700" cy="517199"/>
          </a:xfrm>
        </p:grpSpPr>
        <p:sp>
          <p:nvSpPr>
            <p:cNvPr id="8" name="Shape 515">
              <a:extLst>
                <a:ext uri="{FF2B5EF4-FFF2-40B4-BE49-F238E27FC236}">
                  <a16:creationId xmlns:a16="http://schemas.microsoft.com/office/drawing/2014/main" id="{5ADD098B-B87D-403E-B252-C4BFF8E54549}"/>
                </a:ext>
              </a:extLst>
            </p:cNvPr>
            <p:cNvSpPr/>
            <p:nvPr/>
          </p:nvSpPr>
          <p:spPr>
            <a:xfrm>
              <a:off x="976100" y="4309350"/>
              <a:ext cx="1559700" cy="5171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6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9" name="Shape 516">
              <a:extLst>
                <a:ext uri="{FF2B5EF4-FFF2-40B4-BE49-F238E27FC236}">
                  <a16:creationId xmlns:a16="http://schemas.microsoft.com/office/drawing/2014/main" id="{6C0C1AC9-DD6D-4750-8DCE-3729AFC52252}"/>
                </a:ext>
              </a:extLst>
            </p:cNvPr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7347" y="4404441"/>
              <a:ext cx="1204800" cy="316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Shape 517">
            <a:extLst>
              <a:ext uri="{FF2B5EF4-FFF2-40B4-BE49-F238E27FC236}">
                <a16:creationId xmlns:a16="http://schemas.microsoft.com/office/drawing/2014/main" id="{D50E8561-26D6-4E19-8843-DA60CA5D4B83}"/>
              </a:ext>
            </a:extLst>
          </p:cNvPr>
          <p:cNvGrpSpPr/>
          <p:nvPr/>
        </p:nvGrpSpPr>
        <p:grpSpPr>
          <a:xfrm>
            <a:off x="4119844" y="5262721"/>
            <a:ext cx="1835400" cy="528300"/>
            <a:chOff x="3031075" y="4292475"/>
            <a:chExt cx="1835400" cy="528300"/>
          </a:xfrm>
        </p:grpSpPr>
        <p:sp>
          <p:nvSpPr>
            <p:cNvPr id="11" name="Shape 518">
              <a:extLst>
                <a:ext uri="{FF2B5EF4-FFF2-40B4-BE49-F238E27FC236}">
                  <a16:creationId xmlns:a16="http://schemas.microsoft.com/office/drawing/2014/main" id="{5293E102-3D34-4651-B830-B21CF15AB7AD}"/>
                </a:ext>
              </a:extLst>
            </p:cNvPr>
            <p:cNvSpPr/>
            <p:nvPr/>
          </p:nvSpPr>
          <p:spPr>
            <a:xfrm>
              <a:off x="3031075" y="4292475"/>
              <a:ext cx="1835400" cy="528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6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12" name="Shape 519">
              <a:extLst>
                <a:ext uri="{FF2B5EF4-FFF2-40B4-BE49-F238E27FC236}">
                  <a16:creationId xmlns:a16="http://schemas.microsoft.com/office/drawing/2014/main" id="{305510FB-FE1C-49C0-99A3-129AD148E0BC}"/>
                </a:ext>
              </a:extLst>
            </p:cNvPr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20619" y="4393737"/>
              <a:ext cx="1668600" cy="350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Shape 520">
            <a:extLst>
              <a:ext uri="{FF2B5EF4-FFF2-40B4-BE49-F238E27FC236}">
                <a16:creationId xmlns:a16="http://schemas.microsoft.com/office/drawing/2014/main" id="{E3C5139E-B688-4936-9223-5D1BD1DDD3C2}"/>
              </a:ext>
            </a:extLst>
          </p:cNvPr>
          <p:cNvCxnSpPr/>
          <p:nvPr/>
        </p:nvCxnSpPr>
        <p:spPr>
          <a:xfrm>
            <a:off x="4145188" y="3164828"/>
            <a:ext cx="2210699" cy="4199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4" name="Shape 521">
            <a:extLst>
              <a:ext uri="{FF2B5EF4-FFF2-40B4-BE49-F238E27FC236}">
                <a16:creationId xmlns:a16="http://schemas.microsoft.com/office/drawing/2014/main" id="{219B68AE-1135-47C0-9DC3-381F0C266C93}"/>
              </a:ext>
            </a:extLst>
          </p:cNvPr>
          <p:cNvSpPr txBox="1"/>
          <p:nvPr/>
        </p:nvSpPr>
        <p:spPr>
          <a:xfrm>
            <a:off x="4197741" y="3859527"/>
            <a:ext cx="1116299" cy="25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REST API</a:t>
            </a:r>
          </a:p>
        </p:txBody>
      </p:sp>
      <p:cxnSp>
        <p:nvCxnSpPr>
          <p:cNvPr id="15" name="Shape 522">
            <a:extLst>
              <a:ext uri="{FF2B5EF4-FFF2-40B4-BE49-F238E27FC236}">
                <a16:creationId xmlns:a16="http://schemas.microsoft.com/office/drawing/2014/main" id="{48FFC54C-9C7E-4EB9-977E-16F6742AA776}"/>
              </a:ext>
            </a:extLst>
          </p:cNvPr>
          <p:cNvCxnSpPr/>
          <p:nvPr/>
        </p:nvCxnSpPr>
        <p:spPr>
          <a:xfrm>
            <a:off x="4145187" y="3155235"/>
            <a:ext cx="0" cy="38340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grpSp>
        <p:nvGrpSpPr>
          <p:cNvPr id="17" name="Shape 524">
            <a:extLst>
              <a:ext uri="{FF2B5EF4-FFF2-40B4-BE49-F238E27FC236}">
                <a16:creationId xmlns:a16="http://schemas.microsoft.com/office/drawing/2014/main" id="{5766E9E4-E400-4237-93B0-B9018E36452E}"/>
              </a:ext>
            </a:extLst>
          </p:cNvPr>
          <p:cNvGrpSpPr/>
          <p:nvPr/>
        </p:nvGrpSpPr>
        <p:grpSpPr>
          <a:xfrm>
            <a:off x="6069720" y="5250921"/>
            <a:ext cx="1164599" cy="528300"/>
            <a:chOff x="5361950" y="4280675"/>
            <a:chExt cx="1164599" cy="528300"/>
          </a:xfrm>
        </p:grpSpPr>
        <p:sp>
          <p:nvSpPr>
            <p:cNvPr id="18" name="Shape 525">
              <a:extLst>
                <a:ext uri="{FF2B5EF4-FFF2-40B4-BE49-F238E27FC236}">
                  <a16:creationId xmlns:a16="http://schemas.microsoft.com/office/drawing/2014/main" id="{A907C192-4642-4C22-9313-3EA6D4E12D15}"/>
                </a:ext>
              </a:extLst>
            </p:cNvPr>
            <p:cNvSpPr/>
            <p:nvPr/>
          </p:nvSpPr>
          <p:spPr>
            <a:xfrm>
              <a:off x="5361950" y="4280675"/>
              <a:ext cx="1101900" cy="5283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6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19" name="Shape 526">
              <a:extLst>
                <a:ext uri="{FF2B5EF4-FFF2-40B4-BE49-F238E27FC236}">
                  <a16:creationId xmlns:a16="http://schemas.microsoft.com/office/drawing/2014/main" id="{93AB4020-6427-4233-8500-DD41FBAFDA5F}"/>
                </a:ext>
              </a:extLst>
            </p:cNvPr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81550" y="4474150"/>
              <a:ext cx="944999" cy="1895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Shape 527">
            <a:extLst>
              <a:ext uri="{FF2B5EF4-FFF2-40B4-BE49-F238E27FC236}">
                <a16:creationId xmlns:a16="http://schemas.microsoft.com/office/drawing/2014/main" id="{24527F69-0780-4FAB-9F01-AD2BCC74C838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9349" y="3569785"/>
            <a:ext cx="1330500" cy="617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Shape 528">
            <a:extLst>
              <a:ext uri="{FF2B5EF4-FFF2-40B4-BE49-F238E27FC236}">
                <a16:creationId xmlns:a16="http://schemas.microsoft.com/office/drawing/2014/main" id="{25EF6600-D9C3-4ACF-93D0-C36BDFF23C53}"/>
              </a:ext>
            </a:extLst>
          </p:cNvPr>
          <p:cNvGrpSpPr/>
          <p:nvPr/>
        </p:nvGrpSpPr>
        <p:grpSpPr>
          <a:xfrm>
            <a:off x="4220062" y="3212364"/>
            <a:ext cx="1265607" cy="261506"/>
            <a:chOff x="2639456" y="2283683"/>
            <a:chExt cx="1265607" cy="261506"/>
          </a:xfrm>
        </p:grpSpPr>
        <p:pic>
          <p:nvPicPr>
            <p:cNvPr id="22" name="Shape 529">
              <a:extLst>
                <a:ext uri="{FF2B5EF4-FFF2-40B4-BE49-F238E27FC236}">
                  <a16:creationId xmlns:a16="http://schemas.microsoft.com/office/drawing/2014/main" id="{809D7903-9887-4D7C-B389-07A16CA085C8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39456" y="2286590"/>
              <a:ext cx="246299" cy="258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Shape 530">
              <a:extLst>
                <a:ext uri="{FF2B5EF4-FFF2-40B4-BE49-F238E27FC236}">
                  <a16:creationId xmlns:a16="http://schemas.microsoft.com/office/drawing/2014/main" id="{80814CA7-5A96-4F02-8228-10EE2A591622}"/>
                </a:ext>
              </a:extLst>
            </p:cNvPr>
            <p:cNvSpPr txBox="1"/>
            <p:nvPr/>
          </p:nvSpPr>
          <p:spPr>
            <a:xfrm>
              <a:off x="2788763" y="2283683"/>
              <a:ext cx="1116299" cy="254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600">
                  <a:solidFill>
                    <a:srgbClr val="0C7AC9"/>
                  </a:solidFill>
                  <a:latin typeface="Calibri"/>
                  <a:ea typeface="Calibri"/>
                  <a:cs typeface="Calibri"/>
                  <a:sym typeface="Calibri"/>
                </a:rPr>
                <a:t>OAuth2</a:t>
              </a:r>
            </a:p>
          </p:txBody>
        </p:sp>
      </p:grpSp>
      <p:sp>
        <p:nvSpPr>
          <p:cNvPr id="24" name="Shape 531">
            <a:extLst>
              <a:ext uri="{FF2B5EF4-FFF2-40B4-BE49-F238E27FC236}">
                <a16:creationId xmlns:a16="http://schemas.microsoft.com/office/drawing/2014/main" id="{3A225950-6E09-4DAF-B79A-582B2C140AC1}"/>
              </a:ext>
            </a:extLst>
          </p:cNvPr>
          <p:cNvSpPr txBox="1"/>
          <p:nvPr/>
        </p:nvSpPr>
        <p:spPr>
          <a:xfrm>
            <a:off x="3126104" y="4949832"/>
            <a:ext cx="2681400" cy="2306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Underlying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Health IT Systems</a:t>
            </a:r>
          </a:p>
        </p:txBody>
      </p:sp>
      <p:cxnSp>
        <p:nvCxnSpPr>
          <p:cNvPr id="25" name="Shape 532">
            <a:extLst>
              <a:ext uri="{FF2B5EF4-FFF2-40B4-BE49-F238E27FC236}">
                <a16:creationId xmlns:a16="http://schemas.microsoft.com/office/drawing/2014/main" id="{4F3DF64B-DAC2-4D00-8F51-6635B7E5F852}"/>
              </a:ext>
            </a:extLst>
          </p:cNvPr>
          <p:cNvCxnSpPr/>
          <p:nvPr/>
        </p:nvCxnSpPr>
        <p:spPr>
          <a:xfrm rot="10800000">
            <a:off x="1789067" y="5072187"/>
            <a:ext cx="0" cy="517199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533">
            <a:extLst>
              <a:ext uri="{FF2B5EF4-FFF2-40B4-BE49-F238E27FC236}">
                <a16:creationId xmlns:a16="http://schemas.microsoft.com/office/drawing/2014/main" id="{676B39C0-80B5-4A02-B6C8-967921198BDE}"/>
              </a:ext>
            </a:extLst>
          </p:cNvPr>
          <p:cNvCxnSpPr/>
          <p:nvPr/>
        </p:nvCxnSpPr>
        <p:spPr>
          <a:xfrm rot="10800000">
            <a:off x="10458876" y="5072187"/>
            <a:ext cx="0" cy="517199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534">
            <a:extLst>
              <a:ext uri="{FF2B5EF4-FFF2-40B4-BE49-F238E27FC236}">
                <a16:creationId xmlns:a16="http://schemas.microsoft.com/office/drawing/2014/main" id="{19FBDFAC-9617-4AD3-B45E-4D805E0148C6}"/>
              </a:ext>
            </a:extLst>
          </p:cNvPr>
          <p:cNvCxnSpPr/>
          <p:nvPr/>
        </p:nvCxnSpPr>
        <p:spPr>
          <a:xfrm>
            <a:off x="1799656" y="5080856"/>
            <a:ext cx="1366199" cy="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535">
            <a:extLst>
              <a:ext uri="{FF2B5EF4-FFF2-40B4-BE49-F238E27FC236}">
                <a16:creationId xmlns:a16="http://schemas.microsoft.com/office/drawing/2014/main" id="{4F321010-FE3C-4CD9-9A5E-7621C617094B}"/>
              </a:ext>
            </a:extLst>
          </p:cNvPr>
          <p:cNvCxnSpPr/>
          <p:nvPr/>
        </p:nvCxnSpPr>
        <p:spPr>
          <a:xfrm>
            <a:off x="5385891" y="5078331"/>
            <a:ext cx="5061899" cy="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536">
            <a:extLst>
              <a:ext uri="{FF2B5EF4-FFF2-40B4-BE49-F238E27FC236}">
                <a16:creationId xmlns:a16="http://schemas.microsoft.com/office/drawing/2014/main" id="{A5E65BC2-A2C3-4BFA-A1FD-9009AE5A4291}"/>
              </a:ext>
            </a:extLst>
          </p:cNvPr>
          <p:cNvCxnSpPr>
            <a:stCxn id="24" idx="0"/>
          </p:cNvCxnSpPr>
          <p:nvPr/>
        </p:nvCxnSpPr>
        <p:spPr>
          <a:xfrm rot="10800000">
            <a:off x="4466804" y="4803131"/>
            <a:ext cx="0" cy="14670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0" name="Shape 537">
            <a:extLst>
              <a:ext uri="{FF2B5EF4-FFF2-40B4-BE49-F238E27FC236}">
                <a16:creationId xmlns:a16="http://schemas.microsoft.com/office/drawing/2014/main" id="{605CAC5F-3F70-411A-A5E4-8DD1E7A6D31E}"/>
              </a:ext>
            </a:extLst>
          </p:cNvPr>
          <p:cNvSpPr/>
          <p:nvPr/>
        </p:nvSpPr>
        <p:spPr>
          <a:xfrm>
            <a:off x="6356131" y="1716081"/>
            <a:ext cx="3550431" cy="3235846"/>
          </a:xfrm>
          <a:custGeom>
            <a:avLst/>
            <a:gdLst/>
            <a:ahLst/>
            <a:cxnLst/>
            <a:rect l="0" t="0" r="0" b="0"/>
            <a:pathLst>
              <a:path w="4508484" h="4188798" extrusionOk="0">
                <a:moveTo>
                  <a:pt x="421599" y="3"/>
                </a:moveTo>
                <a:lnTo>
                  <a:pt x="4117613" y="3"/>
                </a:lnTo>
                <a:cubicBezTo>
                  <a:pt x="4503188" y="3"/>
                  <a:pt x="4508484" y="5327"/>
                  <a:pt x="4508484" y="390902"/>
                </a:cubicBezTo>
                <a:lnTo>
                  <a:pt x="4508484" y="4188798"/>
                </a:lnTo>
                <a:lnTo>
                  <a:pt x="4508484" y="4188798"/>
                </a:lnTo>
                <a:lnTo>
                  <a:pt x="20485" y="4188798"/>
                </a:lnTo>
                <a:lnTo>
                  <a:pt x="20485" y="4188798"/>
                </a:lnTo>
                <a:lnTo>
                  <a:pt x="0" y="380660"/>
                </a:lnTo>
                <a:cubicBezTo>
                  <a:pt x="0" y="-4915"/>
                  <a:pt x="36024" y="3"/>
                  <a:pt x="421599" y="3"/>
                </a:cubicBezTo>
                <a:close/>
              </a:path>
            </a:pathLst>
          </a:custGeom>
          <a:solidFill>
            <a:srgbClr val="0C7AC9">
              <a:alpha val="1373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">
                <a:solidFill>
                  <a:srgbClr val="0C7AC9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</a:p>
        </p:txBody>
      </p:sp>
      <p:pic>
        <p:nvPicPr>
          <p:cNvPr id="31" name="Shape 538">
            <a:extLst>
              <a:ext uri="{FF2B5EF4-FFF2-40B4-BE49-F238E27FC236}">
                <a16:creationId xmlns:a16="http://schemas.microsoft.com/office/drawing/2014/main" id="{C11797CD-40B8-4B0C-A2A6-12E573B81DCC}"/>
              </a:ext>
            </a:extLst>
          </p:cNvPr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900" y="2494039"/>
            <a:ext cx="816300" cy="5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539">
            <a:extLst>
              <a:ext uri="{FF2B5EF4-FFF2-40B4-BE49-F238E27FC236}">
                <a16:creationId xmlns:a16="http://schemas.microsoft.com/office/drawing/2014/main" id="{37DFB575-AA62-42D0-9AFA-4EB7B90830A3}"/>
              </a:ext>
            </a:extLst>
          </p:cNvPr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7508" y="3590017"/>
            <a:ext cx="2334300" cy="1163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hape 540">
            <a:extLst>
              <a:ext uri="{FF2B5EF4-FFF2-40B4-BE49-F238E27FC236}">
                <a16:creationId xmlns:a16="http://schemas.microsoft.com/office/drawing/2014/main" id="{22D7AEFF-4FA5-4144-912A-FE28BF99A93E}"/>
              </a:ext>
            </a:extLst>
          </p:cNvPr>
          <p:cNvCxnSpPr/>
          <p:nvPr/>
        </p:nvCxnSpPr>
        <p:spPr>
          <a:xfrm rot="10800000">
            <a:off x="4909783" y="2921527"/>
            <a:ext cx="0" cy="243300"/>
          </a:xfrm>
          <a:prstGeom prst="straightConnector1">
            <a:avLst/>
          </a:prstGeom>
          <a:noFill/>
          <a:ln w="9525" cap="flat" cmpd="sng">
            <a:solidFill>
              <a:srgbClr val="B7CCE4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34" name="Shape 541">
            <a:extLst>
              <a:ext uri="{FF2B5EF4-FFF2-40B4-BE49-F238E27FC236}">
                <a16:creationId xmlns:a16="http://schemas.microsoft.com/office/drawing/2014/main" id="{4270B10B-C7EA-4C98-AA1A-302B34C4919B}"/>
              </a:ext>
            </a:extLst>
          </p:cNvPr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377" y="2494040"/>
            <a:ext cx="948000" cy="19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542">
            <a:extLst>
              <a:ext uri="{FF2B5EF4-FFF2-40B4-BE49-F238E27FC236}">
                <a16:creationId xmlns:a16="http://schemas.microsoft.com/office/drawing/2014/main" id="{17BD7FDA-A489-44B8-B220-48D9CD3C0FCA}"/>
              </a:ext>
            </a:extLst>
          </p:cNvPr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2420" y="2239734"/>
            <a:ext cx="687900" cy="1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543">
            <a:extLst>
              <a:ext uri="{FF2B5EF4-FFF2-40B4-BE49-F238E27FC236}">
                <a16:creationId xmlns:a16="http://schemas.microsoft.com/office/drawing/2014/main" id="{7D1CE41F-2D6F-40DB-93AF-276342C6E596}"/>
              </a:ext>
            </a:extLst>
          </p:cNvPr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1293" y="1728153"/>
            <a:ext cx="1496699" cy="32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Shape 544">
            <a:extLst>
              <a:ext uri="{FF2B5EF4-FFF2-40B4-BE49-F238E27FC236}">
                <a16:creationId xmlns:a16="http://schemas.microsoft.com/office/drawing/2014/main" id="{96E0135B-F5A6-4391-891B-4F5A271CECD0}"/>
              </a:ext>
            </a:extLst>
          </p:cNvPr>
          <p:cNvGrpSpPr/>
          <p:nvPr/>
        </p:nvGrpSpPr>
        <p:grpSpPr>
          <a:xfrm>
            <a:off x="6428022" y="1736476"/>
            <a:ext cx="1602299" cy="1033782"/>
            <a:chOff x="4847416" y="775370"/>
            <a:chExt cx="1602299" cy="1033782"/>
          </a:xfrm>
        </p:grpSpPr>
        <p:sp>
          <p:nvSpPr>
            <p:cNvPr id="38" name="Shape 545">
              <a:extLst>
                <a:ext uri="{FF2B5EF4-FFF2-40B4-BE49-F238E27FC236}">
                  <a16:creationId xmlns:a16="http://schemas.microsoft.com/office/drawing/2014/main" id="{6CF87F53-E661-46E6-9691-75FB24D142F1}"/>
                </a:ext>
              </a:extLst>
            </p:cNvPr>
            <p:cNvSpPr txBox="1"/>
            <p:nvPr/>
          </p:nvSpPr>
          <p:spPr>
            <a:xfrm>
              <a:off x="5062859" y="1555052"/>
              <a:ext cx="10536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algn="ctr">
                <a:spcBef>
                  <a:spcPts val="0"/>
                </a:spcBef>
                <a:buSzPct val="25000"/>
              </a:pPr>
              <a:r>
                <a:rPr lang="en"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Web Apps</a:t>
              </a:r>
            </a:p>
          </p:txBody>
        </p:sp>
        <p:pic>
          <p:nvPicPr>
            <p:cNvPr id="39" name="Shape 546">
              <a:extLst>
                <a:ext uri="{FF2B5EF4-FFF2-40B4-BE49-F238E27FC236}">
                  <a16:creationId xmlns:a16="http://schemas.microsoft.com/office/drawing/2014/main" id="{FED5D35F-5D89-4FA1-BD79-6DB5D6C823E3}"/>
                </a:ext>
              </a:extLst>
            </p:cNvPr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7416" y="775370"/>
              <a:ext cx="1602299" cy="725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" name="Shape 547">
            <a:extLst>
              <a:ext uri="{FF2B5EF4-FFF2-40B4-BE49-F238E27FC236}">
                <a16:creationId xmlns:a16="http://schemas.microsoft.com/office/drawing/2014/main" id="{DF29A41A-7600-4E99-9EAA-CE7D10D08558}"/>
              </a:ext>
            </a:extLst>
          </p:cNvPr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299" y="2681848"/>
            <a:ext cx="1104000" cy="44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548">
            <a:extLst>
              <a:ext uri="{FF2B5EF4-FFF2-40B4-BE49-F238E27FC236}">
                <a16:creationId xmlns:a16="http://schemas.microsoft.com/office/drawing/2014/main" id="{71B784F3-B1E1-4D67-BD73-BDAC339BC5D8}"/>
              </a:ext>
            </a:extLst>
          </p:cNvPr>
          <p:cNvPicPr preferRelativeResize="0"/>
          <p:nvPr/>
        </p:nvPicPr>
        <p:blipFill rotWithShape="1"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7233" y="2009813"/>
            <a:ext cx="972899" cy="2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549">
            <a:extLst>
              <a:ext uri="{FF2B5EF4-FFF2-40B4-BE49-F238E27FC236}">
                <a16:creationId xmlns:a16="http://schemas.microsoft.com/office/drawing/2014/main" id="{2CF3CA02-84D4-422A-8DAE-7A8C3A1B6408}"/>
              </a:ext>
            </a:extLst>
          </p:cNvPr>
          <p:cNvPicPr preferRelativeResize="0"/>
          <p:nvPr/>
        </p:nvPicPr>
        <p:blipFill rotWithShape="1"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2562" y="3140969"/>
            <a:ext cx="1936500" cy="15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554">
            <a:extLst>
              <a:ext uri="{FF2B5EF4-FFF2-40B4-BE49-F238E27FC236}">
                <a16:creationId xmlns:a16="http://schemas.microsoft.com/office/drawing/2014/main" id="{339E14FE-500F-4299-9E67-146CB5A3E723}"/>
              </a:ext>
            </a:extLst>
          </p:cNvPr>
          <p:cNvPicPr preferRelativeResize="0"/>
          <p:nvPr/>
        </p:nvPicPr>
        <p:blipFill rotWithShape="1"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8977" y="3063678"/>
            <a:ext cx="2414399" cy="124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Shape 555">
            <a:extLst>
              <a:ext uri="{FF2B5EF4-FFF2-40B4-BE49-F238E27FC236}">
                <a16:creationId xmlns:a16="http://schemas.microsoft.com/office/drawing/2014/main" id="{C3327A47-EBAD-4819-A1B5-2078721F6787}"/>
              </a:ext>
            </a:extLst>
          </p:cNvPr>
          <p:cNvGrpSpPr/>
          <p:nvPr/>
        </p:nvGrpSpPr>
        <p:grpSpPr>
          <a:xfrm>
            <a:off x="3028421" y="1764577"/>
            <a:ext cx="1672808" cy="977567"/>
            <a:chOff x="4847416" y="775370"/>
            <a:chExt cx="1672808" cy="977567"/>
          </a:xfrm>
        </p:grpSpPr>
        <p:pic>
          <p:nvPicPr>
            <p:cNvPr id="49" name="Shape 556">
              <a:extLst>
                <a:ext uri="{FF2B5EF4-FFF2-40B4-BE49-F238E27FC236}">
                  <a16:creationId xmlns:a16="http://schemas.microsoft.com/office/drawing/2014/main" id="{947F50C3-3E1F-4C0B-B82C-1A2E7C3BDA9F}"/>
                </a:ext>
              </a:extLst>
            </p:cNvPr>
            <p:cNvPicPr preferRelativeResize="0"/>
            <p:nvPr/>
          </p:nvPicPr>
          <p:blipFill rotWithShape="1"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47416" y="775370"/>
              <a:ext cx="1602299" cy="72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Shape 557">
              <a:extLst>
                <a:ext uri="{FF2B5EF4-FFF2-40B4-BE49-F238E27FC236}">
                  <a16:creationId xmlns:a16="http://schemas.microsoft.com/office/drawing/2014/main" id="{C3B29D6E-7EEB-4E7D-A54D-AB38BA8236C5}"/>
                </a:ext>
              </a:extLst>
            </p:cNvPr>
            <p:cNvSpPr txBox="1"/>
            <p:nvPr/>
          </p:nvSpPr>
          <p:spPr>
            <a:xfrm>
              <a:off x="4847425" y="1498837"/>
              <a:ext cx="16728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spcBef>
                  <a:spcPts val="0"/>
                </a:spcBef>
                <a:buSzPct val="25000"/>
              </a:pPr>
              <a:r>
                <a:rPr lang="en" sz="160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 Mobile Apps</a:t>
              </a:r>
            </a:p>
          </p:txBody>
        </p:sp>
      </p:grpSp>
      <p:grpSp>
        <p:nvGrpSpPr>
          <p:cNvPr id="52" name="Shape 559">
            <a:extLst>
              <a:ext uri="{FF2B5EF4-FFF2-40B4-BE49-F238E27FC236}">
                <a16:creationId xmlns:a16="http://schemas.microsoft.com/office/drawing/2014/main" id="{AE0C5C59-5D37-4940-A4D7-75505FDD6913}"/>
              </a:ext>
            </a:extLst>
          </p:cNvPr>
          <p:cNvGrpSpPr/>
          <p:nvPr/>
        </p:nvGrpSpPr>
        <p:grpSpPr>
          <a:xfrm>
            <a:off x="7286094" y="5259679"/>
            <a:ext cx="1097766" cy="517199"/>
            <a:chOff x="6959275" y="4292475"/>
            <a:chExt cx="997500" cy="517199"/>
          </a:xfrm>
        </p:grpSpPr>
        <p:sp>
          <p:nvSpPr>
            <p:cNvPr id="53" name="Shape 560">
              <a:extLst>
                <a:ext uri="{FF2B5EF4-FFF2-40B4-BE49-F238E27FC236}">
                  <a16:creationId xmlns:a16="http://schemas.microsoft.com/office/drawing/2014/main" id="{CEAB18A0-E428-406D-BC46-B3626C1CBDB3}"/>
                </a:ext>
              </a:extLst>
            </p:cNvPr>
            <p:cNvSpPr/>
            <p:nvPr/>
          </p:nvSpPr>
          <p:spPr>
            <a:xfrm>
              <a:off x="6959275" y="4292475"/>
              <a:ext cx="997500" cy="51719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BBBBB"/>
                </a:gs>
                <a:gs pos="35000">
                  <a:srgbClr val="CFCFCF"/>
                </a:gs>
                <a:gs pos="100000">
                  <a:srgbClr val="EEEEEE"/>
                </a:gs>
              </a:gsLst>
              <a:lin ang="16200038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 sz="1600">
                <a:solidFill>
                  <a:srgbClr val="3F3F3F"/>
                </a:solidFill>
                <a:latin typeface="Souce Sans Pro"/>
                <a:ea typeface="Souce Sans Pro"/>
                <a:cs typeface="Souce Sans Pro"/>
                <a:sym typeface="Souce Sans Pro"/>
              </a:endParaRPr>
            </a:p>
          </p:txBody>
        </p:sp>
        <p:pic>
          <p:nvPicPr>
            <p:cNvPr id="54" name="Shape 561">
              <a:extLst>
                <a:ext uri="{FF2B5EF4-FFF2-40B4-BE49-F238E27FC236}">
                  <a16:creationId xmlns:a16="http://schemas.microsoft.com/office/drawing/2014/main" id="{F53DDBB3-D837-4BA5-9A45-6F7C4042DF27}"/>
                </a:ext>
              </a:extLst>
            </p:cNvPr>
            <p:cNvPicPr preferRelativeResize="0"/>
            <p:nvPr/>
          </p:nvPicPr>
          <p:blipFill rotWithShape="1">
            <a:blip r:embed="rId1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41649" y="4357728"/>
              <a:ext cx="317999" cy="356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Shape 562">
            <a:extLst>
              <a:ext uri="{FF2B5EF4-FFF2-40B4-BE49-F238E27FC236}">
                <a16:creationId xmlns:a16="http://schemas.microsoft.com/office/drawing/2014/main" id="{2A58392B-D224-4688-BA6A-CD5102B25579}"/>
              </a:ext>
            </a:extLst>
          </p:cNvPr>
          <p:cNvSpPr/>
          <p:nvPr/>
        </p:nvSpPr>
        <p:spPr>
          <a:xfrm>
            <a:off x="6063883" y="5863034"/>
            <a:ext cx="2319977" cy="5171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</a:pPr>
            <a:endParaRPr sz="1600">
              <a:solidFill>
                <a:srgbClr val="3F3F3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sp>
        <p:nvSpPr>
          <p:cNvPr id="56" name="Shape 563">
            <a:extLst>
              <a:ext uri="{FF2B5EF4-FFF2-40B4-BE49-F238E27FC236}">
                <a16:creationId xmlns:a16="http://schemas.microsoft.com/office/drawing/2014/main" id="{C7AE342D-2B96-41C0-8242-E5290F86ED84}"/>
              </a:ext>
            </a:extLst>
          </p:cNvPr>
          <p:cNvSpPr txBox="1"/>
          <p:nvPr/>
        </p:nvSpPr>
        <p:spPr>
          <a:xfrm>
            <a:off x="6014516" y="5871621"/>
            <a:ext cx="2414399" cy="254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" sz="2400" b="1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Your </a:t>
            </a:r>
            <a:r>
              <a:rPr lang="en"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sy</a:t>
            </a:r>
            <a:r>
              <a:rPr lang="en-CA"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400" i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 here.</a:t>
            </a:r>
          </a:p>
        </p:txBody>
      </p:sp>
      <p:grpSp>
        <p:nvGrpSpPr>
          <p:cNvPr id="57" name="Shape 564">
            <a:extLst>
              <a:ext uri="{FF2B5EF4-FFF2-40B4-BE49-F238E27FC236}">
                <a16:creationId xmlns:a16="http://schemas.microsoft.com/office/drawing/2014/main" id="{14120713-BF36-48DE-9DF7-199404023722}"/>
              </a:ext>
            </a:extLst>
          </p:cNvPr>
          <p:cNvGrpSpPr/>
          <p:nvPr/>
        </p:nvGrpSpPr>
        <p:grpSpPr>
          <a:xfrm>
            <a:off x="5000052" y="1792622"/>
            <a:ext cx="1031399" cy="1018799"/>
            <a:chOff x="3419446" y="863940"/>
            <a:chExt cx="1031399" cy="1018799"/>
          </a:xfrm>
        </p:grpSpPr>
        <p:pic>
          <p:nvPicPr>
            <p:cNvPr id="58" name="Shape 565">
              <a:extLst>
                <a:ext uri="{FF2B5EF4-FFF2-40B4-BE49-F238E27FC236}">
                  <a16:creationId xmlns:a16="http://schemas.microsoft.com/office/drawing/2014/main" id="{F408D90F-396D-4C0C-8EA4-BFBDD66F7B17}"/>
                </a:ext>
              </a:extLst>
            </p:cNvPr>
            <p:cNvPicPr preferRelativeResize="0"/>
            <p:nvPr/>
          </p:nvPicPr>
          <p:blipFill rotWithShape="1">
            <a:blip r:embed="rId1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037"/>
            <a:stretch/>
          </p:blipFill>
          <p:spPr>
            <a:xfrm rot="1769092">
              <a:off x="3698932" y="1078508"/>
              <a:ext cx="434584" cy="573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Shape 566">
              <a:extLst>
                <a:ext uri="{FF2B5EF4-FFF2-40B4-BE49-F238E27FC236}">
                  <a16:creationId xmlns:a16="http://schemas.microsoft.com/office/drawing/2014/main" id="{DF33CE67-7185-4300-A634-1938947E18B3}"/>
                </a:ext>
              </a:extLst>
            </p:cNvPr>
            <p:cNvPicPr preferRelativeResize="0"/>
            <p:nvPr/>
          </p:nvPicPr>
          <p:blipFill rotWithShape="1">
            <a:blip r:embed="rId2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461535">
              <a:off x="3642385" y="911767"/>
              <a:ext cx="585523" cy="9231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Shape 562">
            <a:extLst>
              <a:ext uri="{FF2B5EF4-FFF2-40B4-BE49-F238E27FC236}">
                <a16:creationId xmlns:a16="http://schemas.microsoft.com/office/drawing/2014/main" id="{C843DFFD-0DD0-41D6-B063-D83F5B08883E}"/>
              </a:ext>
            </a:extLst>
          </p:cNvPr>
          <p:cNvSpPr/>
          <p:nvPr/>
        </p:nvSpPr>
        <p:spPr>
          <a:xfrm>
            <a:off x="2445870" y="5886113"/>
            <a:ext cx="1559700" cy="51719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BBBBB"/>
              </a:gs>
              <a:gs pos="35000">
                <a:srgbClr val="CFCFCF"/>
              </a:gs>
              <a:gs pos="100000">
                <a:srgbClr val="EEEEEE"/>
              </a:gs>
            </a:gsLst>
            <a:lin ang="16200038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</a:pPr>
            <a:endParaRPr sz="1600">
              <a:solidFill>
                <a:srgbClr val="3F3F3F"/>
              </a:solidFill>
              <a:latin typeface="Souce Sans Pro"/>
              <a:ea typeface="Souce Sans Pro"/>
              <a:cs typeface="Souce Sans Pro"/>
              <a:sym typeface="Souce Sans Pro"/>
            </a:endParaRPr>
          </a:p>
        </p:txBody>
      </p:sp>
      <p:pic>
        <p:nvPicPr>
          <p:cNvPr id="2056" name="Picture 8" descr="Image result for epic healthcare logo">
            <a:extLst>
              <a:ext uri="{FF2B5EF4-FFF2-40B4-BE49-F238E27FC236}">
                <a16:creationId xmlns:a16="http://schemas.microsoft.com/office/drawing/2014/main" id="{D9AA5990-C414-41D3-AD81-7C846AD6D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4434" y="5977161"/>
            <a:ext cx="1396772" cy="3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llscripts logo">
            <a:extLst>
              <a:ext uri="{FF2B5EF4-FFF2-40B4-BE49-F238E27FC236}">
                <a16:creationId xmlns:a16="http://schemas.microsoft.com/office/drawing/2014/main" id="{D4F09F20-E2F4-4761-AEBC-9AE5F844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8138" y="5990845"/>
            <a:ext cx="1226506" cy="26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49DE3D5-955E-4444-9A32-FFF1703876F0}"/>
              </a:ext>
            </a:extLst>
          </p:cNvPr>
          <p:cNvSpPr/>
          <p:nvPr/>
        </p:nvSpPr>
        <p:spPr>
          <a:xfrm rot="743527">
            <a:off x="7705966" y="610655"/>
            <a:ext cx="2637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hlinkClick r:id="rId23"/>
              </a:rPr>
              <a:t>https://smarthealthit.org/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49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Vilka</a:t>
            </a:r>
            <a:r>
              <a:rPr lang="en-US" dirty="0"/>
              <a:t> </a:t>
            </a:r>
            <a:r>
              <a:rPr lang="en-US" dirty="0" err="1"/>
              <a:t>känner</a:t>
            </a:r>
            <a:r>
              <a:rPr lang="en-US" dirty="0"/>
              <a:t> sig </a:t>
            </a:r>
            <a:r>
              <a:rPr lang="en-US" dirty="0" err="1"/>
              <a:t>kallade</a:t>
            </a:r>
            <a:r>
              <a:rPr lang="en-US" noProof="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&gt; 1000 </a:t>
            </a:r>
            <a:r>
              <a:rPr lang="en-US" noProof="0" dirty="0" err="1"/>
              <a:t>organisationer</a:t>
            </a:r>
            <a:endParaRPr lang="en-US" noProof="0" dirty="0"/>
          </a:p>
          <a:p>
            <a:pPr lvl="1"/>
            <a:r>
              <a:rPr lang="en-US" noProof="0" dirty="0"/>
              <a:t>attended a </a:t>
            </a:r>
            <a:r>
              <a:rPr lang="en-US" noProof="0" dirty="0" err="1"/>
              <a:t>Connectathon</a:t>
            </a:r>
            <a:r>
              <a:rPr lang="en-US" noProof="0" dirty="0"/>
              <a:t> and/or</a:t>
            </a:r>
          </a:p>
          <a:p>
            <a:pPr lvl="1"/>
            <a:r>
              <a:rPr lang="en-US" noProof="0" dirty="0"/>
              <a:t>implementation work in progress</a:t>
            </a:r>
          </a:p>
          <a:p>
            <a:r>
              <a:rPr lang="en-US" noProof="0" dirty="0" err="1"/>
              <a:t>Svårt</a:t>
            </a:r>
            <a:r>
              <a:rPr lang="en-US" noProof="0" dirty="0"/>
              <a:t> </a:t>
            </a:r>
            <a:r>
              <a:rPr lang="en-US" noProof="0" dirty="0" err="1"/>
              <a:t>att</a:t>
            </a:r>
            <a:r>
              <a:rPr lang="en-US" noProof="0" dirty="0"/>
              <a:t> ha </a:t>
            </a:r>
            <a:r>
              <a:rPr lang="en-US" noProof="0" dirty="0" err="1"/>
              <a:t>översikt</a:t>
            </a:r>
            <a:r>
              <a:rPr lang="en-US" noProof="0" dirty="0"/>
              <a:t> </a:t>
            </a:r>
            <a:r>
              <a:rPr lang="en-US" noProof="0" dirty="0" err="1"/>
              <a:t>över</a:t>
            </a:r>
            <a:r>
              <a:rPr lang="en-US" noProof="0" dirty="0"/>
              <a:t> </a:t>
            </a:r>
            <a:r>
              <a:rPr lang="en-US" noProof="0" dirty="0" err="1"/>
              <a:t>allt</a:t>
            </a:r>
            <a:r>
              <a:rPr lang="en-US" noProof="0" dirty="0"/>
              <a:t> </a:t>
            </a:r>
            <a:r>
              <a:rPr lang="en-US" noProof="0" dirty="0" err="1"/>
              <a:t>som</a:t>
            </a:r>
            <a:r>
              <a:rPr lang="en-US" noProof="0" dirty="0"/>
              <a:t> </a:t>
            </a:r>
            <a:r>
              <a:rPr lang="en-US" noProof="0" dirty="0" err="1"/>
              <a:t>sker</a:t>
            </a:r>
            <a:endParaRPr lang="en-US" noProof="0" dirty="0"/>
          </a:p>
          <a:p>
            <a:r>
              <a:rPr lang="en-US" dirty="0"/>
              <a:t>Ö</a:t>
            </a:r>
            <a:r>
              <a:rPr lang="en-US" noProof="0" dirty="0" err="1"/>
              <a:t>ver</a:t>
            </a:r>
            <a:r>
              <a:rPr lang="en-US" noProof="0" dirty="0"/>
              <a:t> </a:t>
            </a:r>
            <a:r>
              <a:rPr lang="en-US" dirty="0"/>
              <a:t>25</a:t>
            </a:r>
            <a:r>
              <a:rPr lang="en-US" noProof="0" dirty="0"/>
              <a:t>00 </a:t>
            </a:r>
            <a:r>
              <a:rPr lang="en-US" dirty="0" err="1"/>
              <a:t>deltagare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noProof="0" dirty="0"/>
              <a:t> FHIR Implementer’s chat</a:t>
            </a:r>
          </a:p>
          <a:p>
            <a:pPr lvl="1"/>
            <a:r>
              <a:rPr lang="en-US" noProof="0" dirty="0">
                <a:hlinkClick r:id="rId3"/>
              </a:rPr>
              <a:t>http://chat.fhir.org</a:t>
            </a:r>
            <a:r>
              <a:rPr lang="en-US" noProof="0" dirty="0"/>
              <a:t> </a:t>
            </a:r>
          </a:p>
          <a:p>
            <a:r>
              <a:rPr lang="en-US" dirty="0"/>
              <a:t>&gt; 25 </a:t>
            </a:r>
            <a:r>
              <a:rPr lang="en-US" dirty="0" err="1"/>
              <a:t>länder</a:t>
            </a:r>
            <a:r>
              <a:rPr lang="en-US" dirty="0"/>
              <a:t> </a:t>
            </a:r>
            <a:r>
              <a:rPr lang="en-US" dirty="0" err="1"/>
              <a:t>idag</a:t>
            </a:r>
            <a:endParaRPr lang="en-US" dirty="0"/>
          </a:p>
          <a:p>
            <a:r>
              <a:rPr lang="en-US" dirty="0" err="1"/>
              <a:t>Många</a:t>
            </a:r>
            <a:r>
              <a:rPr lang="en-US" dirty="0"/>
              <a:t> </a:t>
            </a:r>
            <a:r>
              <a:rPr lang="en-US" dirty="0" err="1"/>
              <a:t>stora</a:t>
            </a:r>
            <a:r>
              <a:rPr lang="en-US" dirty="0"/>
              <a:t> </a:t>
            </a:r>
            <a:r>
              <a:rPr lang="en-US" dirty="0" err="1"/>
              <a:t>leverantörer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aktiva</a:t>
            </a:r>
            <a:r>
              <a:rPr lang="en-US" dirty="0"/>
              <a:t> med </a:t>
            </a:r>
            <a:r>
              <a:rPr lang="en-US" dirty="0" err="1"/>
              <a:t>implementationer</a:t>
            </a:r>
            <a:endParaRPr lang="en-US" dirty="0"/>
          </a:p>
          <a:p>
            <a:pPr lvl="1"/>
            <a:r>
              <a:rPr lang="en-US" dirty="0" err="1"/>
              <a:t>AllScripts</a:t>
            </a:r>
            <a:r>
              <a:rPr lang="en-US" dirty="0"/>
              <a:t>, Cerner, Epic, McKesson, Meditech</a:t>
            </a:r>
          </a:p>
          <a:p>
            <a:r>
              <a:rPr lang="en-US" dirty="0"/>
              <a:t>De </a:t>
            </a:r>
            <a:r>
              <a:rPr lang="en-US" dirty="0" err="1"/>
              <a:t>flesta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”Proof of concept” </a:t>
            </a:r>
            <a:r>
              <a:rPr lang="en-US" dirty="0" err="1"/>
              <a:t>stadiet</a:t>
            </a:r>
            <a:endParaRPr lang="en-US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7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A196-464D-E944-9823-A9FF08CAC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Exempel på användning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4D88-2542-484E-AF7D-82D5F18E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>
                <a:hlinkClick r:id="rId3"/>
              </a:rPr>
              <a:t>http://localhost:4003/baseDstu3/Patient?_format=json</a:t>
            </a:r>
            <a:endParaRPr lang="sv-SE" dirty="0">
              <a:hlinkClick r:id="rId4"/>
            </a:endParaRPr>
          </a:p>
          <a:p>
            <a:pPr marL="0" indent="0">
              <a:buNone/>
            </a:pPr>
            <a:r>
              <a:rPr lang="sv-SE" dirty="0">
                <a:hlinkClick r:id="rId4"/>
              </a:rPr>
              <a:t>http://localhost:4003/baseDstu3/Patient/smart-1137192</a:t>
            </a:r>
            <a:endParaRPr lang="sv-SE" dirty="0"/>
          </a:p>
          <a:p>
            <a:pPr marL="0" indent="0">
              <a:buNone/>
            </a:pPr>
            <a:r>
              <a:rPr lang="sv-SE" dirty="0">
                <a:hlinkClick r:id="rId5"/>
              </a:rPr>
              <a:t>http://localhost:4003/baseDstu3/Practitioner/smart-Practitioner-72080416?_format=json</a:t>
            </a:r>
            <a:endParaRPr lang="sv-SE" dirty="0"/>
          </a:p>
          <a:p>
            <a:pPr marL="0" indent="0">
              <a:buNone/>
            </a:pPr>
            <a:r>
              <a:rPr lang="sv-SE" dirty="0">
                <a:hlinkClick r:id="rId6"/>
              </a:rPr>
              <a:t>http://localhost:4003/baseDstu3/Patient?name=robert</a:t>
            </a:r>
            <a:endParaRPr lang="sv-SE" dirty="0"/>
          </a:p>
          <a:p>
            <a:pPr marL="0" indent="0">
              <a:buNone/>
            </a:pPr>
            <a:r>
              <a:rPr lang="sv-SE" dirty="0">
                <a:hlinkClick r:id="rId7"/>
              </a:rPr>
              <a:t>http://localhost:4003/baseDstu3/Patient?birthdate=1959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55888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Bakgrund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Kommunikation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Format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Informatik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Utveckling</a:t>
            </a:r>
          </a:p>
          <a:p>
            <a:r>
              <a:rPr lang="sv-SE"/>
              <a:t>Vad gör vi i Sverige</a:t>
            </a:r>
          </a:p>
        </p:txBody>
      </p:sp>
    </p:spTree>
    <p:extLst>
      <p:ext uri="{BB962C8B-B14F-4D97-AF65-F5344CB8AC3E}">
        <p14:creationId xmlns:p14="http://schemas.microsoft.com/office/powerpoint/2010/main" val="4263733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8F407-89B7-0B4B-B7DF-C77C4B5F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FHIR i jämförelse med RIV-TA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64DBC-8FD1-B142-B4E8-28FD893682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5589" y="1596119"/>
            <a:ext cx="6588211" cy="4921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u="sng" dirty="0"/>
              <a:t>Nationella samverkansarkitekturen :</a:t>
            </a:r>
            <a:endParaRPr lang="sv-SE" b="1" dirty="0"/>
          </a:p>
          <a:p>
            <a:r>
              <a:rPr lang="sv-SE" b="1" dirty="0"/>
              <a:t>Många till många</a:t>
            </a:r>
          </a:p>
          <a:p>
            <a:r>
              <a:rPr lang="sv-SE" b="1" dirty="0" err="1"/>
              <a:t>Soap</a:t>
            </a:r>
            <a:endParaRPr lang="sv-SE" b="1" dirty="0"/>
          </a:p>
          <a:p>
            <a:r>
              <a:rPr lang="sv-SE" b="1" dirty="0"/>
              <a:t>XML</a:t>
            </a:r>
          </a:p>
          <a:p>
            <a:r>
              <a:rPr lang="sv-SE" b="1" dirty="0"/>
              <a:t>Tjänstekontrakt</a:t>
            </a:r>
          </a:p>
          <a:p>
            <a:r>
              <a:rPr lang="sv-SE" dirty="0"/>
              <a:t>Logisk adressering, vägval</a:t>
            </a:r>
          </a:p>
          <a:p>
            <a:r>
              <a:rPr lang="sv-SE" dirty="0"/>
              <a:t>Aggregerande tjänster</a:t>
            </a:r>
          </a:p>
          <a:p>
            <a:r>
              <a:rPr lang="sv-SE" dirty="0"/>
              <a:t>Engagemangsindex</a:t>
            </a:r>
          </a:p>
          <a:p>
            <a:r>
              <a:rPr lang="sv-SE" dirty="0"/>
              <a:t>Nationell- och regionala tjänsteplattformar</a:t>
            </a:r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2E53C-AFFB-B143-B0EA-BB1ACD291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755" y="1596119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u="sng" dirty="0"/>
              <a:t>FHIR:</a:t>
            </a:r>
            <a:endParaRPr lang="sv-SE" b="1" dirty="0"/>
          </a:p>
          <a:p>
            <a:r>
              <a:rPr lang="sv-SE" b="1" dirty="0"/>
              <a:t>Punkt till punkt</a:t>
            </a:r>
          </a:p>
          <a:p>
            <a:r>
              <a:rPr lang="sv-SE" b="1" dirty="0"/>
              <a:t>REST</a:t>
            </a:r>
          </a:p>
          <a:p>
            <a:r>
              <a:rPr lang="sv-SE" b="1" dirty="0"/>
              <a:t>XML/JSON</a:t>
            </a:r>
          </a:p>
          <a:p>
            <a:r>
              <a:rPr lang="sv-SE" b="1" dirty="0"/>
              <a:t>Profiler</a:t>
            </a:r>
          </a:p>
        </p:txBody>
      </p:sp>
    </p:spTree>
    <p:extLst>
      <p:ext uri="{BB962C8B-B14F-4D97-AF65-F5344CB8AC3E}">
        <p14:creationId xmlns:p14="http://schemas.microsoft.com/office/powerpoint/2010/main" val="4130911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6248AC-90C1-484C-972B-C9639951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Pågår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Inera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44FA6E7-2701-48E0-BEF1-E3DE2B9062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Profiler, </a:t>
            </a:r>
            <a:r>
              <a:rPr lang="en-US" dirty="0" err="1"/>
              <a:t>Buntar</a:t>
            </a:r>
            <a:r>
              <a:rPr lang="en-US" dirty="0"/>
              <a:t>, </a:t>
            </a:r>
            <a:r>
              <a:rPr lang="en-US" dirty="0" err="1"/>
              <a:t>Implementationsguider</a:t>
            </a:r>
            <a:endParaRPr lang="en-US" dirty="0"/>
          </a:p>
          <a:p>
            <a:pPr lvl="1"/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skall</a:t>
            </a:r>
            <a:r>
              <a:rPr lang="en-US" dirty="0"/>
              <a:t> </a:t>
            </a:r>
            <a:r>
              <a:rPr lang="en-US" dirty="0" err="1"/>
              <a:t>dessa</a:t>
            </a:r>
            <a:r>
              <a:rPr lang="en-US" dirty="0"/>
              <a:t> </a:t>
            </a:r>
            <a:r>
              <a:rPr lang="en-US" dirty="0" err="1"/>
              <a:t>anpassas</a:t>
            </a:r>
            <a:r>
              <a:rPr lang="en-US" dirty="0"/>
              <a:t> till </a:t>
            </a:r>
            <a:r>
              <a:rPr lang="en-US" dirty="0" err="1"/>
              <a:t>svenska</a:t>
            </a:r>
            <a:r>
              <a:rPr lang="en-US" dirty="0"/>
              <a:t> </a:t>
            </a:r>
            <a:r>
              <a:rPr lang="en-US" dirty="0" err="1"/>
              <a:t>förhållanden</a:t>
            </a:r>
            <a:endParaRPr lang="en-US" dirty="0"/>
          </a:p>
          <a:p>
            <a:r>
              <a:rPr lang="en-US" dirty="0" err="1"/>
              <a:t>Aggregerande</a:t>
            </a:r>
            <a:r>
              <a:rPr lang="en-US" dirty="0"/>
              <a:t> </a:t>
            </a:r>
            <a:r>
              <a:rPr lang="en-US" dirty="0" err="1"/>
              <a:t>tjänster</a:t>
            </a:r>
            <a:endParaRPr lang="en-US" dirty="0"/>
          </a:p>
          <a:p>
            <a:r>
              <a:rPr lang="en-US" dirty="0" err="1"/>
              <a:t>Logisk</a:t>
            </a:r>
            <a:r>
              <a:rPr lang="en-US" dirty="0"/>
              <a:t> </a:t>
            </a:r>
            <a:r>
              <a:rPr lang="en-US" dirty="0" err="1"/>
              <a:t>adressering</a:t>
            </a:r>
            <a:endParaRPr lang="en-US" dirty="0"/>
          </a:p>
          <a:p>
            <a:pPr lvl="1"/>
            <a:r>
              <a:rPr lang="en-US" dirty="0" err="1"/>
              <a:t>Hur</a:t>
            </a:r>
            <a:r>
              <a:rPr lang="en-US" dirty="0"/>
              <a:t> </a:t>
            </a:r>
            <a:r>
              <a:rPr lang="en-US" dirty="0" err="1"/>
              <a:t>skall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</a:t>
            </a:r>
            <a:r>
              <a:rPr lang="en-US" dirty="0" err="1"/>
              <a:t>fungera</a:t>
            </a:r>
            <a:r>
              <a:rPr lang="en-US" dirty="0"/>
              <a:t>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/>
              <a:t>resurser</a:t>
            </a:r>
            <a:r>
              <a:rPr lang="en-US" dirty="0"/>
              <a:t> </a:t>
            </a:r>
            <a:r>
              <a:rPr lang="en-US" dirty="0" err="1"/>
              <a:t>refereras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svar</a:t>
            </a:r>
            <a:r>
              <a:rPr lang="en-US" dirty="0"/>
              <a:t>?</a:t>
            </a:r>
          </a:p>
          <a:p>
            <a:r>
              <a:rPr lang="en-US" dirty="0" err="1"/>
              <a:t>Definiera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tillhandahålla</a:t>
            </a:r>
            <a:r>
              <a:rPr lang="en-US" dirty="0"/>
              <a:t> </a:t>
            </a:r>
            <a:r>
              <a:rPr lang="en-US" dirty="0" err="1"/>
              <a:t>tillägg</a:t>
            </a:r>
            <a:r>
              <a:rPr lang="en-US" dirty="0"/>
              <a:t> (extensions) </a:t>
            </a:r>
          </a:p>
          <a:p>
            <a:r>
              <a:rPr lang="en-US" dirty="0" err="1"/>
              <a:t>Engagemangsindex</a:t>
            </a:r>
            <a:r>
              <a:rPr lang="en-US" dirty="0"/>
              <a:t> – </a:t>
            </a:r>
            <a:r>
              <a:rPr lang="en-US" dirty="0" err="1"/>
              <a:t>vad</a:t>
            </a:r>
            <a:r>
              <a:rPr lang="en-US" dirty="0"/>
              <a:t> </a:t>
            </a:r>
            <a:r>
              <a:rPr lang="en-US" dirty="0" err="1"/>
              <a:t>fyller</a:t>
            </a:r>
            <a:r>
              <a:rPr lang="en-US" dirty="0"/>
              <a:t> den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FHIR?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02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Vad har vi pratat 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/>
              <a:t>Kommunikation</a:t>
            </a:r>
          </a:p>
          <a:p>
            <a:r>
              <a:rPr lang="sv-SE"/>
              <a:t>REST</a:t>
            </a:r>
          </a:p>
          <a:p>
            <a:pPr marL="0" indent="0">
              <a:buNone/>
            </a:pPr>
            <a:endParaRPr lang="sv-SE"/>
          </a:p>
          <a:p>
            <a:pPr marL="0" indent="0">
              <a:buNone/>
            </a:pPr>
            <a:r>
              <a:rPr lang="sv-SE" b="1"/>
              <a:t>Format</a:t>
            </a:r>
          </a:p>
          <a:p>
            <a:r>
              <a:rPr lang="sv-SE"/>
              <a:t>JSON</a:t>
            </a:r>
          </a:p>
          <a:p>
            <a:r>
              <a:rPr lang="sv-SE"/>
              <a:t>XML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A529F8-874E-114F-8187-05A3DB233019}"/>
              </a:ext>
            </a:extLst>
          </p:cNvPr>
          <p:cNvSpPr txBox="1">
            <a:spLocks/>
          </p:cNvSpPr>
          <p:nvPr/>
        </p:nvSpPr>
        <p:spPr>
          <a:xfrm>
            <a:off x="5662613" y="1825625"/>
            <a:ext cx="4648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/>
              <a:t>Informatik</a:t>
            </a:r>
          </a:p>
          <a:p>
            <a:r>
              <a:rPr lang="sv-SE"/>
              <a:t>Resurser</a:t>
            </a:r>
          </a:p>
          <a:p>
            <a:r>
              <a:rPr lang="sv-SE"/>
              <a:t>Extensions</a:t>
            </a:r>
          </a:p>
          <a:p>
            <a:r>
              <a:rPr lang="sv-SE"/>
              <a:t>Profiler</a:t>
            </a:r>
          </a:p>
          <a:p>
            <a:pPr marL="0" indent="0">
              <a:buNone/>
            </a:pPr>
            <a:endParaRPr lang="sv-SE"/>
          </a:p>
          <a:p>
            <a:pPr marL="0" indent="0">
              <a:buFont typeface="Arial" panose="020B0604020202020204" pitchFamily="34" charset="0"/>
              <a:buNone/>
            </a:pPr>
            <a:r>
              <a:rPr lang="sv-SE" b="1"/>
              <a:t>Utveckling</a:t>
            </a:r>
          </a:p>
          <a:p>
            <a:r>
              <a:rPr lang="sv-SE"/>
              <a:t>SMART</a:t>
            </a:r>
          </a:p>
        </p:txBody>
      </p:sp>
    </p:spTree>
    <p:extLst>
      <p:ext uri="{BB962C8B-B14F-4D97-AF65-F5344CB8AC3E}">
        <p14:creationId xmlns:p14="http://schemas.microsoft.com/office/powerpoint/2010/main" val="2204830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FCE3-2090-4146-AE50-48FD780A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Referenser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01BE-AC2D-0F48-B76E-2D8AC972D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Hemsida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http://hl7.org/fhir</a:t>
            </a:r>
            <a:endParaRPr lang="en-US" dirty="0"/>
          </a:p>
          <a:p>
            <a:r>
              <a:rPr lang="en-US" dirty="0"/>
              <a:t>Wiki: </a:t>
            </a:r>
            <a:r>
              <a:rPr lang="en-US" dirty="0">
                <a:hlinkClick r:id="rId3"/>
              </a:rPr>
              <a:t>http://wiki.hl7.org/?title=FHIR</a:t>
            </a:r>
            <a:r>
              <a:rPr lang="en-US" dirty="0"/>
              <a:t> </a:t>
            </a:r>
          </a:p>
          <a:p>
            <a:r>
              <a:rPr lang="en-US" dirty="0"/>
              <a:t>Chat: </a:t>
            </a:r>
            <a:r>
              <a:rPr lang="en-US" dirty="0">
                <a:hlinkClick r:id="rId4"/>
              </a:rPr>
              <a:t>http://chat.fhir.org</a:t>
            </a:r>
            <a:endParaRPr lang="en-US" dirty="0"/>
          </a:p>
          <a:p>
            <a:r>
              <a:rPr lang="en-US" dirty="0" err="1"/>
              <a:t>Svensk</a:t>
            </a:r>
            <a:r>
              <a:rPr lang="en-US" dirty="0"/>
              <a:t> </a:t>
            </a:r>
            <a:r>
              <a:rPr lang="en-US" dirty="0" err="1"/>
              <a:t>chattråd</a:t>
            </a:r>
            <a:r>
              <a:rPr lang="en-US" dirty="0"/>
              <a:t>: </a:t>
            </a:r>
            <a:r>
              <a:rPr lang="sv-SE" dirty="0">
                <a:hlinkClick r:id="rId5"/>
              </a:rPr>
              <a:t>https://chat.fhir.org/#narrow/stream/179267-Sweden-on.20FHIR</a:t>
            </a:r>
            <a:endParaRPr lang="sv-SE" dirty="0"/>
          </a:p>
          <a:p>
            <a:r>
              <a:rPr lang="en-US" dirty="0"/>
              <a:t>Nordisk </a:t>
            </a:r>
            <a:r>
              <a:rPr lang="en-US" dirty="0" err="1"/>
              <a:t>chattråd</a:t>
            </a:r>
            <a:r>
              <a:rPr lang="en-US" dirty="0"/>
              <a:t>: </a:t>
            </a:r>
            <a:r>
              <a:rPr lang="sv-SE" dirty="0">
                <a:hlinkClick r:id="rId6"/>
              </a:rPr>
              <a:t>https://chat.fhir.org/#narrow/stream/194447-nordics</a:t>
            </a:r>
            <a:endParaRPr lang="en-US" dirty="0"/>
          </a:p>
          <a:p>
            <a:r>
              <a:rPr lang="en-US" dirty="0"/>
              <a:t>#FHIR on Twitter</a:t>
            </a:r>
          </a:p>
          <a:p>
            <a:r>
              <a:rPr lang="en-US" dirty="0"/>
              <a:t>Om </a:t>
            </a:r>
            <a:r>
              <a:rPr lang="en-US" dirty="0" err="1"/>
              <a:t>profilering</a:t>
            </a:r>
            <a:r>
              <a:rPr lang="en-US" dirty="0"/>
              <a:t>: </a:t>
            </a:r>
            <a:r>
              <a:rPr lang="sv-SE" dirty="0">
                <a:hlinkClick r:id="rId7"/>
              </a:rPr>
              <a:t>https://www.hl7.org/fhir/profiling.html</a:t>
            </a:r>
            <a:endParaRPr lang="en-US" dirty="0"/>
          </a:p>
          <a:p>
            <a:r>
              <a:rPr lang="en-US" dirty="0" err="1"/>
              <a:t>Implementationsstöd</a:t>
            </a:r>
            <a:r>
              <a:rPr lang="en-US" dirty="0"/>
              <a:t>: </a:t>
            </a:r>
            <a:r>
              <a:rPr lang="sv-SE" dirty="0">
                <a:hlinkClick r:id="rId8"/>
              </a:rPr>
              <a:t>https://confluence.hl7.org/display/FHIR</a:t>
            </a:r>
            <a:endParaRPr lang="en-US" dirty="0"/>
          </a:p>
          <a:p>
            <a:r>
              <a:rPr lang="en-US" dirty="0"/>
              <a:t>SMART on FHIR: </a:t>
            </a:r>
            <a:r>
              <a:rPr lang="sv-SE" dirty="0">
                <a:hlinkClick r:id="rId9"/>
              </a:rPr>
              <a:t>https://smarthealthit.org/</a:t>
            </a:r>
            <a:endParaRPr lang="en-US" dirty="0"/>
          </a:p>
          <a:p>
            <a:r>
              <a:rPr lang="en-US" dirty="0" err="1"/>
              <a:t>Kodexempel</a:t>
            </a:r>
            <a:r>
              <a:rPr lang="en-US" dirty="0"/>
              <a:t>: </a:t>
            </a:r>
            <a:r>
              <a:rPr lang="sv-SE" dirty="0">
                <a:hlinkClick r:id="rId10"/>
              </a:rPr>
              <a:t>https://github.com/furore-fhir/fhirstarters</a:t>
            </a:r>
            <a:r>
              <a:rPr lang="sv-SE" dirty="0"/>
              <a:t>  </a:t>
            </a:r>
            <a:endParaRPr lang="en-US" dirty="0"/>
          </a:p>
          <a:p>
            <a:r>
              <a:rPr lang="en-US" dirty="0" err="1"/>
              <a:t>Appar</a:t>
            </a:r>
            <a:r>
              <a:rPr lang="en-US" dirty="0"/>
              <a:t> </a:t>
            </a:r>
            <a:r>
              <a:rPr lang="en-US" dirty="0" err="1"/>
              <a:t>baserad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SMART: </a:t>
            </a:r>
            <a:r>
              <a:rPr lang="sv-SE" dirty="0">
                <a:hlinkClick r:id="rId11"/>
              </a:rPr>
              <a:t>https://gallery.smarthealthit.org/</a:t>
            </a:r>
            <a:endParaRPr lang="sv-SE" dirty="0"/>
          </a:p>
          <a:p>
            <a:r>
              <a:rPr lang="en-US" dirty="0"/>
              <a:t>Inera POC-rapport “RIV-TA on FHIR”: </a:t>
            </a:r>
            <a:r>
              <a:rPr lang="sv-SE" dirty="0">
                <a:hlinkClick r:id="rId12"/>
              </a:rPr>
              <a:t>https://riv-ta.atlassian.net/wiki/spaces/RTA/pages/513114262/RIVTA+on+FHIR+-+PoC-rapport</a:t>
            </a:r>
            <a:endParaRPr lang="en-US" dirty="0"/>
          </a:p>
          <a:p>
            <a:r>
              <a:rPr lang="en-US" dirty="0" err="1"/>
              <a:t>Ineras</a:t>
            </a:r>
            <a:r>
              <a:rPr lang="en-US" dirty="0"/>
              <a:t> FHIR-presentation </a:t>
            </a:r>
            <a:r>
              <a:rPr lang="en-US" dirty="0" err="1"/>
              <a:t>på</a:t>
            </a:r>
            <a:r>
              <a:rPr lang="en-US" dirty="0"/>
              <a:t> Vitalis: </a:t>
            </a:r>
            <a:r>
              <a:rPr lang="sv-SE" dirty="0">
                <a:hlinkClick r:id="rId13"/>
              </a:rPr>
              <a:t>https://vitalis.nu/programs/hl7-fhir-i-den-nationella-samverkansarkitekturen-2/</a:t>
            </a:r>
            <a:endParaRPr lang="en-US" dirty="0"/>
          </a:p>
          <a:p>
            <a:r>
              <a:rPr lang="en-US" dirty="0" err="1"/>
              <a:t>Massor</a:t>
            </a:r>
            <a:r>
              <a:rPr lang="en-US" dirty="0"/>
              <a:t> med </a:t>
            </a:r>
            <a:r>
              <a:rPr lang="en-US" dirty="0" err="1"/>
              <a:t>presentationer</a:t>
            </a:r>
            <a:r>
              <a:rPr lang="en-US" dirty="0"/>
              <a:t>: </a:t>
            </a:r>
            <a:r>
              <a:rPr lang="en-CA" u="sng" dirty="0">
                <a:solidFill>
                  <a:srgbClr val="FF0000"/>
                </a:solidFill>
                <a:hlinkClick r:id="rId14"/>
              </a:rPr>
              <a:t>h</a:t>
            </a:r>
            <a:r>
              <a:rPr lang="it-IT" u="sng" dirty="0">
                <a:solidFill>
                  <a:srgbClr val="FF0000"/>
                </a:solidFill>
                <a:hlinkClick r:id="rId14"/>
              </a:rPr>
              <a:t>ttps://github.com/FHIR/documents/tree/master/presentations/</a:t>
            </a:r>
            <a:endParaRPr lang="it-IT" u="sng" dirty="0">
              <a:solidFill>
                <a:srgbClr val="FF0000"/>
              </a:solidFill>
            </a:endParaRPr>
          </a:p>
          <a:p>
            <a:r>
              <a:rPr lang="en-US" dirty="0" err="1"/>
              <a:t>Testserver</a:t>
            </a:r>
            <a:r>
              <a:rPr lang="en-US" dirty="0"/>
              <a:t>: </a:t>
            </a:r>
            <a:r>
              <a:rPr lang="sv-SE" dirty="0">
                <a:hlinkClick r:id="rId15"/>
              </a:rPr>
              <a:t>https://vonk.fire.ly/</a:t>
            </a:r>
            <a:endParaRPr lang="it-IT" u="sng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sv-SE" dirty="0"/>
          </a:p>
        </p:txBody>
      </p:sp>
      <p:pic>
        <p:nvPicPr>
          <p:cNvPr id="1026" name="Picture 2" descr="http://www.hl7.org/fhir/external.png">
            <a:hlinkClick r:id="rId16"/>
            <a:extLst>
              <a:ext uri="{FF2B5EF4-FFF2-40B4-BE49-F238E27FC236}">
                <a16:creationId xmlns:a16="http://schemas.microsoft.com/office/drawing/2014/main" id="{11EE6518-1DF0-B644-81CF-31111D2F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4200" y="-512763"/>
            <a:ext cx="127000" cy="1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1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Bakgrund</a:t>
            </a:r>
          </a:p>
          <a:p>
            <a:r>
              <a:rPr lang="sv-SE"/>
              <a:t>Kommunikation</a:t>
            </a:r>
          </a:p>
          <a:p>
            <a:r>
              <a:rPr lang="sv-SE"/>
              <a:t>Format</a:t>
            </a:r>
          </a:p>
          <a:p>
            <a:r>
              <a:rPr lang="sv-SE"/>
              <a:t>Informatik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Utveckling</a:t>
            </a:r>
            <a:endParaRPr lang="sv-SE" b="1">
              <a:solidFill>
                <a:schemeClr val="bg2">
                  <a:lumMod val="90000"/>
                </a:schemeClr>
              </a:solidFill>
            </a:endParaRP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Vad gör vi i Sverige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B1CA67-DB87-D54F-8A88-9195C12664CD}"/>
              </a:ext>
            </a:extLst>
          </p:cNvPr>
          <p:cNvSpPr/>
          <p:nvPr/>
        </p:nvSpPr>
        <p:spPr>
          <a:xfrm>
            <a:off x="327378" y="2223911"/>
            <a:ext cx="3612444" cy="17384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A18CCDF3-2C8A-694E-9A44-C8E8E75DF3C9}"/>
              </a:ext>
            </a:extLst>
          </p:cNvPr>
          <p:cNvSpPr txBox="1"/>
          <p:nvPr/>
        </p:nvSpPr>
        <p:spPr>
          <a:xfrm>
            <a:off x="4359728" y="2628903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>
                <a:solidFill>
                  <a:srgbClr val="FF0000"/>
                </a:solidFill>
              </a:rPr>
              <a:t>=&gt;     FHIR</a:t>
            </a:r>
          </a:p>
        </p:txBody>
      </p:sp>
    </p:spTree>
    <p:extLst>
      <p:ext uri="{BB962C8B-B14F-4D97-AF65-F5344CB8AC3E}">
        <p14:creationId xmlns:p14="http://schemas.microsoft.com/office/powerpoint/2010/main" val="228292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396-E69E-E840-96DB-9BE06951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D3F-6A38-9948-B58E-D0C706385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Bakgrund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Kommunikation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Format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Informatik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Utveckling</a:t>
            </a:r>
          </a:p>
          <a:p>
            <a:r>
              <a:rPr lang="sv-SE">
                <a:solidFill>
                  <a:schemeClr val="bg2">
                    <a:lumMod val="90000"/>
                  </a:schemeClr>
                </a:solidFill>
              </a:rPr>
              <a:t>Vad gör vi i Sverige</a:t>
            </a:r>
          </a:p>
        </p:txBody>
      </p:sp>
    </p:spTree>
    <p:extLst>
      <p:ext uri="{BB962C8B-B14F-4D97-AF65-F5344CB8AC3E}">
        <p14:creationId xmlns:p14="http://schemas.microsoft.com/office/powerpoint/2010/main" val="415797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Dri</a:t>
            </a:r>
            <a:r>
              <a:rPr lang="en-US" dirty="0" err="1"/>
              <a:t>vkraften</a:t>
            </a:r>
            <a:r>
              <a:rPr lang="en-US" dirty="0"/>
              <a:t> </a:t>
            </a:r>
            <a:r>
              <a:rPr lang="en-US" dirty="0" err="1"/>
              <a:t>är</a:t>
            </a:r>
            <a:r>
              <a:rPr lang="en-US" dirty="0"/>
              <a:t> </a:t>
            </a:r>
            <a:r>
              <a:rPr lang="en-US" b="1" dirty="0" err="1"/>
              <a:t>Interoperabilitet</a:t>
            </a:r>
            <a:endParaRPr lang="en-US" b="1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Lokalt, regionalt, nationellt…</a:t>
            </a:r>
          </a:p>
          <a:p>
            <a:r>
              <a:rPr lang="sv-SE" dirty="0" err="1"/>
              <a:t>Appar</a:t>
            </a:r>
            <a:r>
              <a:rPr lang="sv-SE" noProof="0" dirty="0"/>
              <a:t>, molntjänster </a:t>
            </a:r>
          </a:p>
          <a:p>
            <a:r>
              <a:rPr lang="sv-SE" dirty="0"/>
              <a:t>Kortare utvecklingscykler (dagar och veckor </a:t>
            </a:r>
            <a:r>
              <a:rPr lang="sv-SE" dirty="0" err="1"/>
              <a:t>isf</a:t>
            </a:r>
            <a:r>
              <a:rPr lang="sv-SE" dirty="0"/>
              <a:t> år)</a:t>
            </a:r>
            <a:endParaRPr lang="sv-S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9512" y="6304235"/>
            <a:ext cx="720080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638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AU" err="1"/>
              <a:t>Komplexitetsmodel</a:t>
            </a:r>
            <a:endParaRPr lang="en-AU"/>
          </a:p>
        </p:txBody>
      </p:sp>
      <p:cxnSp>
        <p:nvCxnSpPr>
          <p:cNvPr id="5" name="Straight Connector 4"/>
          <p:cNvCxnSpPr/>
          <p:nvPr/>
        </p:nvCxnSpPr>
        <p:spPr>
          <a:xfrm>
            <a:off x="2667000" y="1752600"/>
            <a:ext cx="0" cy="419100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67000" y="5943600"/>
            <a:ext cx="6629400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9"/>
          <p:cNvSpPr txBox="1">
            <a:spLocks noChangeArrowheads="1"/>
          </p:cNvSpPr>
          <p:nvPr/>
        </p:nvSpPr>
        <p:spPr bwMode="auto">
          <a:xfrm rot="-5400000">
            <a:off x="800284" y="3586490"/>
            <a:ext cx="28841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AU" altLang="en-US" sz="2800" err="1"/>
              <a:t>Komplexitet</a:t>
            </a:r>
            <a:r>
              <a:rPr lang="en-AU" altLang="en-US" sz="2800"/>
              <a:t> (log)</a:t>
            </a:r>
          </a:p>
        </p:txBody>
      </p:sp>
      <p:sp>
        <p:nvSpPr>
          <p:cNvPr id="29702" name="TextBox 10"/>
          <p:cNvSpPr txBox="1">
            <a:spLocks noChangeArrowheads="1"/>
          </p:cNvSpPr>
          <p:nvPr/>
        </p:nvSpPr>
        <p:spPr bwMode="auto">
          <a:xfrm>
            <a:off x="4114800" y="6096001"/>
            <a:ext cx="28023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AU" altLang="en-US" sz="2800" dirty="0" err="1"/>
              <a:t>Semantiskt</a:t>
            </a:r>
            <a:r>
              <a:rPr lang="en-AU" altLang="en-US" sz="2800" dirty="0"/>
              <a:t> </a:t>
            </a:r>
            <a:r>
              <a:rPr lang="en-AU" altLang="en-US" sz="2800" dirty="0" err="1"/>
              <a:t>Djup</a:t>
            </a:r>
            <a:endParaRPr lang="en-AU" alt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819400" y="4991100"/>
            <a:ext cx="12192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HTTP / HTML</a:t>
            </a:r>
          </a:p>
        </p:txBody>
      </p:sp>
      <p:sp>
        <p:nvSpPr>
          <p:cNvPr id="13" name="Oval 12"/>
          <p:cNvSpPr/>
          <p:nvPr/>
        </p:nvSpPr>
        <p:spPr>
          <a:xfrm>
            <a:off x="3124200" y="360045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XML</a:t>
            </a:r>
          </a:p>
        </p:txBody>
      </p:sp>
      <p:sp>
        <p:nvSpPr>
          <p:cNvPr id="14" name="Oval 13"/>
          <p:cNvSpPr/>
          <p:nvPr/>
        </p:nvSpPr>
        <p:spPr>
          <a:xfrm>
            <a:off x="3429000" y="2438401"/>
            <a:ext cx="914400" cy="563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WS</a:t>
            </a:r>
          </a:p>
        </p:txBody>
      </p:sp>
      <p:sp>
        <p:nvSpPr>
          <p:cNvPr id="15" name="Oval 14"/>
          <p:cNvSpPr/>
          <p:nvPr/>
        </p:nvSpPr>
        <p:spPr>
          <a:xfrm>
            <a:off x="5181600" y="4572000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HL7 v2</a:t>
            </a:r>
          </a:p>
        </p:txBody>
      </p:sp>
      <p:sp>
        <p:nvSpPr>
          <p:cNvPr id="16" name="Oval 15"/>
          <p:cNvSpPr/>
          <p:nvPr/>
        </p:nvSpPr>
        <p:spPr>
          <a:xfrm>
            <a:off x="8305800" y="152400"/>
            <a:ext cx="13716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Snomed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9677400" y="76200"/>
            <a:ext cx="152400" cy="762000"/>
          </a:xfrm>
          <a:prstGeom prst="straightConnector1">
            <a:avLst/>
          </a:prstGeom>
          <a:ln w="57150">
            <a:solidFill>
              <a:srgbClr val="A2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553200" y="326707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CDA</a:t>
            </a:r>
          </a:p>
        </p:txBody>
      </p:sp>
      <p:sp>
        <p:nvSpPr>
          <p:cNvPr id="21" name="Oval 20"/>
          <p:cNvSpPr/>
          <p:nvPr/>
        </p:nvSpPr>
        <p:spPr>
          <a:xfrm>
            <a:off x="7753350" y="113347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 HL7 V3</a:t>
            </a:r>
          </a:p>
        </p:txBody>
      </p:sp>
      <p:sp>
        <p:nvSpPr>
          <p:cNvPr id="22" name="Oval 21"/>
          <p:cNvSpPr/>
          <p:nvPr/>
        </p:nvSpPr>
        <p:spPr>
          <a:xfrm>
            <a:off x="7543800" y="2244725"/>
            <a:ext cx="10668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openEHR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680176" y="4149080"/>
            <a:ext cx="971550" cy="83820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28248" y="4365105"/>
            <a:ext cx="774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AU">
                <a:latin typeface="Arial" charset="0"/>
                <a:cs typeface="Arial" charset="0"/>
              </a:rPr>
              <a:t>How?</a:t>
            </a:r>
          </a:p>
        </p:txBody>
      </p:sp>
      <p:sp>
        <p:nvSpPr>
          <p:cNvPr id="19" name="Oval 18"/>
          <p:cNvSpPr/>
          <p:nvPr/>
        </p:nvSpPr>
        <p:spPr>
          <a:xfrm>
            <a:off x="2209800" y="5676900"/>
            <a:ext cx="914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/>
              <a:t>Text</a:t>
            </a:r>
          </a:p>
        </p:txBody>
      </p:sp>
      <p:sp>
        <p:nvSpPr>
          <p:cNvPr id="23" name="Oval 22"/>
          <p:cNvSpPr/>
          <p:nvPr/>
        </p:nvSpPr>
        <p:spPr>
          <a:xfrm>
            <a:off x="8976320" y="5157192"/>
            <a:ext cx="1066800" cy="533400"/>
          </a:xfrm>
          <a:prstGeom prst="ellipse">
            <a:avLst/>
          </a:prstGeom>
          <a:solidFill>
            <a:srgbClr val="FFC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sz="1600">
                <a:solidFill>
                  <a:schemeClr val="tx1"/>
                </a:solidFill>
              </a:rPr>
              <a:t>???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592FBEF-C97C-41EE-B092-3E3916F77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9349" y="6304236"/>
            <a:ext cx="960107" cy="2211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C3E5C4-3E2B-40F1-9F2B-C46CEB0C88DF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676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E93CD-FB6C-3F4C-A784-4DA284541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002" y="5799550"/>
            <a:ext cx="4309995" cy="502673"/>
          </a:xfrm>
        </p:spPr>
        <p:txBody>
          <a:bodyPr/>
          <a:lstStyle/>
          <a:p>
            <a:pPr marL="0" indent="0">
              <a:buNone/>
            </a:pPr>
            <a:r>
              <a:rPr lang="sv-SE">
                <a:hlinkClick r:id="rId3"/>
              </a:rPr>
              <a:t>https://www.hl7.org/fhir/</a:t>
            </a:r>
            <a:r>
              <a:rPr lang="sv-SE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03B5F-374C-E645-BF9B-D5A8CD4DFD5C}"/>
              </a:ext>
            </a:extLst>
          </p:cNvPr>
          <p:cNvSpPr/>
          <p:nvPr/>
        </p:nvSpPr>
        <p:spPr>
          <a:xfrm>
            <a:off x="2416978" y="1327433"/>
            <a:ext cx="4668201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F</a:t>
            </a: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ast</a:t>
            </a:r>
          </a:p>
          <a:p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H</a:t>
            </a:r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ealthcare</a:t>
            </a:r>
          </a:p>
          <a:p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I</a:t>
            </a: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nteroperability</a:t>
            </a:r>
          </a:p>
          <a:p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R</a:t>
            </a:r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esource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CD998-32DC-EE4A-888C-FC7EB88FDCDD}"/>
              </a:ext>
            </a:extLst>
          </p:cNvPr>
          <p:cNvSpPr txBox="1"/>
          <p:nvPr/>
        </p:nvSpPr>
        <p:spPr>
          <a:xfrm>
            <a:off x="7753034" y="1327433"/>
            <a:ext cx="43099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sz="2400" b="1" dirty="0"/>
              <a:t>Draft (2011)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sz="2400" b="1" dirty="0"/>
              <a:t>1a DSTU (2014)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sz="2400" b="1" dirty="0"/>
              <a:t>2a DSTU (2015)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sz="2400" b="1" dirty="0"/>
              <a:t>3e STU (2017)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sv-SE" sz="2400" b="1" dirty="0"/>
              <a:t>R4 (December 2018)</a:t>
            </a:r>
          </a:p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43A4A-1EAF-4A40-A87B-C8760337D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53336">
            <a:off x="321545" y="655487"/>
            <a:ext cx="1524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8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6677-4709-0845-BC6D-79B1AFA6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Centrala egenskaper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632D-10A4-2649-961B-44C7C1A58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Fokuserar utvecklare</a:t>
            </a:r>
          </a:p>
          <a:p>
            <a:r>
              <a:rPr lang="sv-SE" dirty="0"/>
              <a:t>Teknikoberoende </a:t>
            </a:r>
          </a:p>
          <a:p>
            <a:r>
              <a:rPr lang="sv-SE" dirty="0"/>
              <a:t>Kommunikations- och mönsteroberoende</a:t>
            </a:r>
          </a:p>
          <a:p>
            <a:r>
              <a:rPr lang="sv-SE" dirty="0"/>
              <a:t>Siktar på att stödja 80%</a:t>
            </a:r>
          </a:p>
          <a:p>
            <a:r>
              <a:rPr lang="sv-SE" dirty="0"/>
              <a:t>Läsbart</a:t>
            </a:r>
          </a:p>
          <a:p>
            <a:r>
              <a:rPr lang="sv-SE" dirty="0"/>
              <a:t>Fritt tillgängligt (</a:t>
            </a:r>
            <a:r>
              <a:rPr lang="sv-SE" dirty="0" err="1"/>
              <a:t>open</a:t>
            </a:r>
            <a:r>
              <a:rPr lang="sv-SE" dirty="0"/>
              <a:t> source)</a:t>
            </a:r>
          </a:p>
          <a:p>
            <a:r>
              <a:rPr lang="sv-SE" dirty="0"/>
              <a:t>Massor med verktyg och exempel fritt tillgängliga</a:t>
            </a:r>
          </a:p>
          <a:p>
            <a:r>
              <a:rPr lang="sv-SE" dirty="0"/>
              <a:t>Baserat på dagens webb-teknologier</a:t>
            </a:r>
          </a:p>
          <a:p>
            <a:pPr lvl="1"/>
            <a:r>
              <a:rPr lang="sv-SE" dirty="0"/>
              <a:t>Exempel: </a:t>
            </a:r>
            <a:r>
              <a:rPr lang="sv-SE" dirty="0">
                <a:hlinkClick r:id="rId3"/>
              </a:rPr>
              <a:t>http://localhost:4003/baseDstu3/Patient</a:t>
            </a:r>
            <a:endParaRPr lang="sv-SE" dirty="0"/>
          </a:p>
          <a:p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2776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7746</TotalTime>
  <Words>1158</Words>
  <Application>Microsoft Macintosh PowerPoint</Application>
  <PresentationFormat>Widescreen</PresentationFormat>
  <Paragraphs>360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Souce Sans Pro</vt:lpstr>
      <vt:lpstr>Office Theme</vt:lpstr>
      <vt:lpstr>                Oversikt</vt:lpstr>
      <vt:lpstr>PowerPoint Presentation</vt:lpstr>
      <vt:lpstr>Agenda</vt:lpstr>
      <vt:lpstr>Agenda</vt:lpstr>
      <vt:lpstr>Agenda</vt:lpstr>
      <vt:lpstr>Drivkraften är Interoperabilitet</vt:lpstr>
      <vt:lpstr>Komplexitetsmodel</vt:lpstr>
      <vt:lpstr>PowerPoint Presentation</vt:lpstr>
      <vt:lpstr>Centrala egenskaper</vt:lpstr>
      <vt:lpstr>Några användningsområden</vt:lpstr>
      <vt:lpstr>Åtkomst till gemensamt data</vt:lpstr>
      <vt:lpstr>Agenda</vt:lpstr>
      <vt:lpstr>REST</vt:lpstr>
      <vt:lpstr>Egenskaper REST</vt:lpstr>
      <vt:lpstr>Övriga kommunikationssätt</vt:lpstr>
      <vt:lpstr>Agenda</vt:lpstr>
      <vt:lpstr>Format</vt:lpstr>
      <vt:lpstr>Agenda</vt:lpstr>
      <vt:lpstr>Resources</vt:lpstr>
      <vt:lpstr>Resurser och mognadsgrad</vt:lpstr>
      <vt:lpstr>Resursen ”Patient”</vt:lpstr>
      <vt:lpstr>Extensions (tillägg)</vt:lpstr>
      <vt:lpstr>Versioner</vt:lpstr>
      <vt:lpstr>Tags</vt:lpstr>
      <vt:lpstr>Narrative (klartext)</vt:lpstr>
      <vt:lpstr>Säkerhet</vt:lpstr>
      <vt:lpstr>Bundles (buntar)</vt:lpstr>
      <vt:lpstr>Profiler anpassar specifikation efter behov</vt:lpstr>
      <vt:lpstr>Agenda</vt:lpstr>
      <vt:lpstr>Programbibliotek</vt:lpstr>
      <vt:lpstr>SMART on FHIR</vt:lpstr>
      <vt:lpstr>Vilka känner sig kallade?</vt:lpstr>
      <vt:lpstr>Exempel på användning</vt:lpstr>
      <vt:lpstr>Agenda</vt:lpstr>
      <vt:lpstr>FHIR i jämförelse med RIV-TA</vt:lpstr>
      <vt:lpstr>Pågår på Inera</vt:lpstr>
      <vt:lpstr>Vad har vi pratat om?</vt:lpstr>
      <vt:lpstr>Referenser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FHIR Översikt</dc:title>
  <dc:creator>Lars Erik Röjerås</dc:creator>
  <cp:lastModifiedBy>Lars Erik Röjerås</cp:lastModifiedBy>
  <cp:revision>163</cp:revision>
  <dcterms:created xsi:type="dcterms:W3CDTF">2019-04-11T08:56:25Z</dcterms:created>
  <dcterms:modified xsi:type="dcterms:W3CDTF">2019-05-20T15:06:11Z</dcterms:modified>
</cp:coreProperties>
</file>